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363" r:id="rId3"/>
    <p:sldId id="309" r:id="rId4"/>
    <p:sldId id="257" r:id="rId5"/>
    <p:sldId id="305" r:id="rId6"/>
    <p:sldId id="258" r:id="rId7"/>
    <p:sldId id="366" r:id="rId8"/>
    <p:sldId id="367" r:id="rId9"/>
    <p:sldId id="368" r:id="rId10"/>
    <p:sldId id="369" r:id="rId11"/>
    <p:sldId id="370" r:id="rId12"/>
    <p:sldId id="371" r:id="rId13"/>
    <p:sldId id="372" r:id="rId14"/>
    <p:sldId id="259" r:id="rId15"/>
    <p:sldId id="342" r:id="rId16"/>
    <p:sldId id="313" r:id="rId17"/>
    <p:sldId id="345" r:id="rId18"/>
    <p:sldId id="293" r:id="rId19"/>
    <p:sldId id="324" r:id="rId20"/>
    <p:sldId id="294" r:id="rId21"/>
    <p:sldId id="307" r:id="rId22"/>
    <p:sldId id="29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0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18"/>
    <p:restoredTop sz="64690" autoAdjust="0"/>
  </p:normalViewPr>
  <p:slideViewPr>
    <p:cSldViewPr snapToGrid="0">
      <p:cViewPr varScale="1">
        <p:scale>
          <a:sx n="58" d="100"/>
          <a:sy n="58" d="100"/>
        </p:scale>
        <p:origin x="2216" y="184"/>
      </p:cViewPr>
      <p:guideLst/>
    </p:cSldViewPr>
  </p:slideViewPr>
  <p:notesTextViewPr>
    <p:cViewPr>
      <p:scale>
        <a:sx n="1" d="1"/>
        <a:sy n="1" d="1"/>
      </p:scale>
      <p:origin x="0" y="-99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FFB66-5CD0-7D48-A1FF-2BC9D8FE14EF}" type="datetimeFigureOut">
              <a:rPr lang="en-US" smtClean="0"/>
              <a:t>7/25/24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23B510-DEDE-3C4C-A842-ED2A7218F1C2}" type="slidenum">
              <a:rPr lang="en-US" smtClean="0"/>
              <a:t>‹#›</a:t>
            </a:fld>
            <a:endParaRPr lang="en-US"/>
          </a:p>
        </p:txBody>
      </p:sp>
    </p:spTree>
    <p:extLst>
      <p:ext uri="{BB962C8B-B14F-4D97-AF65-F5344CB8AC3E}">
        <p14:creationId xmlns:p14="http://schemas.microsoft.com/office/powerpoint/2010/main" val="3931280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tatista.com/statistics/793628/worldwide-developer-survey-most-used-languages/"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radixweb.com/blog/best-backend-frameworks" TargetMode="External"/><Relationship Id="rId4" Type="http://schemas.openxmlformats.org/officeDocument/2006/relationships/hyperlink" Target="https://zerotomastery.io/blog/should-I-learn-node-j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www.linkedin.com/company/node-js/" TargetMode="External"/><Relationship Id="rId3" Type="http://schemas.openxmlformats.org/officeDocument/2006/relationships/hyperlink" Target="https://nodejs.org/en" TargetMode="External"/><Relationship Id="rId7" Type="http://schemas.openxmlformats.org/officeDocument/2006/relationships/hyperlink" Target="https://www.udemy.com/"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freecodecamp.org/" TargetMode="External"/><Relationship Id="rId11" Type="http://schemas.openxmlformats.org/officeDocument/2006/relationships/hyperlink" Target="https://codesandbox.io/signin?continue=/dashboard/home" TargetMode="External"/><Relationship Id="rId5" Type="http://schemas.openxmlformats.org/officeDocument/2006/relationships/hyperlink" Target="https://nodeschool.io/" TargetMode="External"/><Relationship Id="rId10" Type="http://schemas.openxmlformats.org/officeDocument/2006/relationships/hyperlink" Target="https://appbrewery.com/courses/430756/lectures/6707408" TargetMode="External"/><Relationship Id="rId4" Type="http://schemas.openxmlformats.org/officeDocument/2006/relationships/hyperlink" Target="https://github.com/nodejs/node" TargetMode="External"/><Relationship Id="rId9" Type="http://schemas.openxmlformats.org/officeDocument/2006/relationships/hyperlink" Target="https://www.reddit.com/r/node/"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nodeweekly.com/"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udemy.com/course/the-complete-web-development-bootcamp/?couponCode=LETSLEARNNOWPP" TargetMode="External"/><Relationship Id="rId5" Type="http://schemas.openxmlformats.org/officeDocument/2006/relationships/hyperlink" Target="https://www.youtube.com/watch?v=TlB_eWDSMt4&amp;t=921s" TargetMode="External"/><Relationship Id="rId4" Type="http://schemas.openxmlformats.org/officeDocument/2006/relationships/hyperlink" Target="https://www.youtube.com/watch?v=LB8KwiiUGy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radixweb.com/blog/nodejs-usage-statistic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23B510-DEDE-3C4C-A842-ED2A7218F1C2}" type="slidenum">
              <a:rPr lang="en-US" smtClean="0"/>
              <a:t>1</a:t>
            </a:fld>
            <a:endParaRPr lang="en-US"/>
          </a:p>
        </p:txBody>
      </p:sp>
    </p:spTree>
    <p:extLst>
      <p:ext uri="{BB962C8B-B14F-4D97-AF65-F5344CB8AC3E}">
        <p14:creationId xmlns:p14="http://schemas.microsoft.com/office/powerpoint/2010/main" val="2254758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Lora Medium" pitchFamily="2" charset="77"/>
              </a:rPr>
              <a:t>Node.js has built-in modules you can utilize once you download Node.js. Ideal to visit the Node.js docs and see what kinds of built-in modules it has/</a:t>
            </a:r>
          </a:p>
          <a:p>
            <a:pPr marL="628650" lvl="1" indent="-171450">
              <a:buFont typeface="Arial" panose="020B0604020202020204" pitchFamily="34" charset="0"/>
              <a:buChar char="•"/>
            </a:pPr>
            <a:r>
              <a:rPr lang="en-US" dirty="0">
                <a:latin typeface="Lora Medium" pitchFamily="2" charset="77"/>
              </a:rPr>
              <a:t>Link to Node.js docs where you can view some of its built-in modules: https://</a:t>
            </a:r>
            <a:r>
              <a:rPr lang="en-US" dirty="0" err="1">
                <a:latin typeface="Lora Medium" pitchFamily="2" charset="77"/>
              </a:rPr>
              <a:t>nodejs.org</a:t>
            </a:r>
            <a:r>
              <a:rPr lang="en-US" dirty="0">
                <a:latin typeface="Lora Medium" pitchFamily="2" charset="77"/>
              </a:rPr>
              <a:t>/docs/latest/</a:t>
            </a:r>
            <a:r>
              <a:rPr lang="en-US" dirty="0" err="1">
                <a:latin typeface="Lora Medium" pitchFamily="2" charset="77"/>
              </a:rPr>
              <a:t>api</a:t>
            </a:r>
            <a:r>
              <a:rPr lang="en-US" dirty="0">
                <a:latin typeface="Lora Medium" pitchFamily="2" charset="77"/>
              </a:rPr>
              <a:t>/</a:t>
            </a:r>
          </a:p>
          <a:p>
            <a:pPr marL="628650" lvl="1" indent="-171450">
              <a:buFont typeface="Arial" panose="020B0604020202020204" pitchFamily="34" charset="0"/>
              <a:buChar char="•"/>
            </a:pPr>
            <a:r>
              <a:rPr lang="en-US" dirty="0">
                <a:latin typeface="Lora Medium" pitchFamily="2" charset="77"/>
              </a:rPr>
              <a:t>W3 Schools also has information on different Node.js modules: https://www.w3schools.com/</a:t>
            </a:r>
            <a:r>
              <a:rPr lang="en-US" dirty="0" err="1">
                <a:latin typeface="Lora Medium" pitchFamily="2" charset="77"/>
              </a:rPr>
              <a:t>nodejs</a:t>
            </a:r>
            <a:r>
              <a:rPr lang="en-US" dirty="0">
                <a:latin typeface="Lora Medium" pitchFamily="2" charset="77"/>
              </a:rPr>
              <a:t>/</a:t>
            </a:r>
            <a:r>
              <a:rPr lang="en-US" dirty="0" err="1">
                <a:latin typeface="Lora Medium" pitchFamily="2" charset="77"/>
              </a:rPr>
              <a:t>nodejs_modules.asp</a:t>
            </a:r>
            <a:br>
              <a:rPr lang="en-US" dirty="0">
                <a:latin typeface="Lora Medium" pitchFamily="2" charset="77"/>
              </a:rPr>
            </a:br>
            <a:endParaRPr lang="en-US" dirty="0">
              <a:latin typeface="Lora Medium" pitchFamily="2" charset="77"/>
            </a:endParaRPr>
          </a:p>
          <a:p>
            <a:pPr marL="171450" indent="-171450">
              <a:buFont typeface="Arial" panose="020B0604020202020204" pitchFamily="34" charset="0"/>
              <a:buChar char="•"/>
            </a:pPr>
            <a:r>
              <a:rPr lang="en-US" dirty="0">
                <a:latin typeface="Lora Medium" pitchFamily="2" charset="77"/>
              </a:rPr>
              <a:t>We will see how some of the built in modules work and what they can be used for in the code example (below - VS Code and VS Code’s Terminal)</a:t>
            </a:r>
          </a:p>
          <a:p>
            <a:pPr marL="171450" indent="-171450">
              <a:buFont typeface="Arial" panose="020B0604020202020204" pitchFamily="34" charset="0"/>
              <a:buChar char="•"/>
            </a:pPr>
            <a:r>
              <a:rPr lang="en-US" dirty="0">
                <a:latin typeface="Lora Medium" pitchFamily="2" charset="77"/>
              </a:rPr>
              <a:t>Below are some commonly used built-in Node.js modules. There are many more built-in modules that you can explore in the Node.js docs as well.</a:t>
            </a:r>
          </a:p>
          <a:p>
            <a:pPr marL="628650" lvl="1" indent="-171450">
              <a:buFont typeface="Arial" panose="020B0604020202020204" pitchFamily="34" charset="0"/>
              <a:buChar char="•"/>
            </a:pPr>
            <a:r>
              <a:rPr lang="en-US" b="1" dirty="0">
                <a:latin typeface="Lora" pitchFamily="2" charset="77"/>
              </a:rPr>
              <a:t>Path</a:t>
            </a:r>
            <a:r>
              <a:rPr lang="en-US" dirty="0">
                <a:latin typeface="Lora Medium" pitchFamily="2" charset="77"/>
              </a:rPr>
              <a:t> (path) – module that provides a way of working with directories and various file paths.</a:t>
            </a:r>
          </a:p>
          <a:p>
            <a:pPr marL="628650" lvl="1" indent="-171450">
              <a:buFont typeface="Arial" panose="020B0604020202020204" pitchFamily="34" charset="0"/>
              <a:buChar char="•"/>
            </a:pPr>
            <a:r>
              <a:rPr lang="en-US" b="1" dirty="0">
                <a:latin typeface="Lora" pitchFamily="2" charset="77"/>
              </a:rPr>
              <a:t>OS</a:t>
            </a:r>
            <a:r>
              <a:rPr lang="en-US" dirty="0">
                <a:latin typeface="Lora Medium" pitchFamily="2" charset="77"/>
              </a:rPr>
              <a:t> (</a:t>
            </a:r>
            <a:r>
              <a:rPr lang="en-US" dirty="0" err="1">
                <a:latin typeface="Lora Medium" pitchFamily="2" charset="77"/>
              </a:rPr>
              <a:t>os</a:t>
            </a:r>
            <a:r>
              <a:rPr lang="en-US" dirty="0">
                <a:latin typeface="Lora Medium" pitchFamily="2" charset="77"/>
              </a:rPr>
              <a:t>) – module that provides a way of getting info about a computer’s operating system.</a:t>
            </a:r>
          </a:p>
          <a:p>
            <a:pPr marL="628650" lvl="1" indent="-171450">
              <a:buFont typeface="Arial" panose="020B0604020202020204" pitchFamily="34" charset="0"/>
              <a:buChar char="•"/>
            </a:pPr>
            <a:r>
              <a:rPr lang="en-US" b="1" dirty="0">
                <a:latin typeface="Lora" pitchFamily="2" charset="77"/>
              </a:rPr>
              <a:t>File System </a:t>
            </a:r>
            <a:r>
              <a:rPr lang="en-US" dirty="0">
                <a:latin typeface="Lora Medium" pitchFamily="2" charset="77"/>
              </a:rPr>
              <a:t>(fs) – module that allows you to work with the file system on your computer (files, directories, etc.). Can read files and directories, write to files, etc.</a:t>
            </a:r>
          </a:p>
          <a:p>
            <a:pPr marL="628650" lvl="1" indent="-171450">
              <a:buFont typeface="Arial" panose="020B0604020202020204" pitchFamily="34" charset="0"/>
              <a:buChar char="•"/>
            </a:pPr>
            <a:r>
              <a:rPr lang="en-US" b="1" dirty="0">
                <a:latin typeface="Lora" pitchFamily="2" charset="77"/>
              </a:rPr>
              <a:t>Events</a:t>
            </a:r>
            <a:r>
              <a:rPr lang="en-US" dirty="0">
                <a:latin typeface="Lora Medium" pitchFamily="2" charset="77"/>
              </a:rPr>
              <a:t> (events) – Every action on a computer is an event (connection made or file being opened). This module allows you to work with events (firing events and listening for events).</a:t>
            </a:r>
          </a:p>
          <a:p>
            <a:pPr marL="1085850" lvl="2" indent="-171450">
              <a:buFont typeface="Arial" panose="020B0604020202020204" pitchFamily="34" charset="0"/>
              <a:buChar char="•"/>
            </a:pPr>
            <a:r>
              <a:rPr lang="en-US" dirty="0">
                <a:latin typeface="Lora Medium" pitchFamily="2" charset="77"/>
              </a:rPr>
              <a:t>More details on this module in the next slides.</a:t>
            </a:r>
          </a:p>
          <a:p>
            <a:pPr marL="628650" lvl="1" indent="-171450">
              <a:buFont typeface="Arial" panose="020B0604020202020204" pitchFamily="34" charset="0"/>
              <a:buChar char="•"/>
            </a:pPr>
            <a:r>
              <a:rPr lang="en-US" b="1" dirty="0">
                <a:latin typeface="Lora" pitchFamily="2" charset="77"/>
              </a:rPr>
              <a:t>HTTP</a:t>
            </a:r>
            <a:r>
              <a:rPr lang="en-US" dirty="0">
                <a:latin typeface="Lora Medium" pitchFamily="2" charset="77"/>
              </a:rPr>
              <a:t> (http) – module that allows Node.js to transfer data over the Hyper Text Transfer Protocol. Can create a HTTP server that listens on a port and gives a response back to the client.</a:t>
            </a:r>
          </a:p>
          <a:p>
            <a:pPr marL="1085850" lvl="2" indent="-171450">
              <a:buFont typeface="Arial" panose="020B0604020202020204" pitchFamily="34" charset="0"/>
              <a:buChar char="•"/>
            </a:pPr>
            <a:r>
              <a:rPr lang="en-US" dirty="0">
                <a:latin typeface="Lora Medium" pitchFamily="2" charset="77"/>
              </a:rPr>
              <a:t>More details on this module on the next slides.</a:t>
            </a:r>
            <a:br>
              <a:rPr lang="en-US" dirty="0">
                <a:latin typeface="Lora Medium" pitchFamily="2" charset="77"/>
              </a:rPr>
            </a:br>
            <a:endParaRPr lang="en-US" dirty="0">
              <a:latin typeface="Lora Medium" pitchFamily="2" charset="77"/>
            </a:endParaRPr>
          </a:p>
          <a:p>
            <a:pPr marL="171450" indent="-171450">
              <a:buFont typeface="Arial" panose="020B0604020202020204" pitchFamily="34" charset="0"/>
              <a:buChar char="•"/>
            </a:pPr>
            <a:r>
              <a:rPr lang="en-US" dirty="0">
                <a:latin typeface="Lora Medium" pitchFamily="2" charset="77"/>
              </a:rPr>
              <a:t>Code example 3 (below) uses an event callback.</a:t>
            </a:r>
          </a:p>
          <a:p>
            <a:pPr marL="628650" lvl="1" indent="-171450">
              <a:buFont typeface="Arial" panose="020B0604020202020204" pitchFamily="34" charset="0"/>
              <a:buChar char="•"/>
            </a:pPr>
            <a:r>
              <a:rPr lang="en-US" sz="1200" dirty="0">
                <a:latin typeface="Lora Medium" pitchFamily="2" charset="77"/>
              </a:rPr>
              <a:t>A callback function is a function that is executed after another function finishes execution.</a:t>
            </a:r>
          </a:p>
          <a:p>
            <a:pPr marL="628650" lvl="1" indent="-171450">
              <a:buFont typeface="Arial" panose="020B0604020202020204" pitchFamily="34" charset="0"/>
              <a:buChar char="•"/>
            </a:pPr>
            <a:r>
              <a:rPr lang="en-US" sz="1200" dirty="0">
                <a:latin typeface="Lora Medium" pitchFamily="2" charset="77"/>
              </a:rPr>
              <a:t>It is a function that is passed into another function as a parameter so it can be executed in that function.</a:t>
            </a:r>
            <a:br>
              <a:rPr lang="en-US" b="0" i="0" dirty="0">
                <a:solidFill>
                  <a:srgbClr val="000000"/>
                </a:solidFill>
                <a:effectLst/>
                <a:highlight>
                  <a:srgbClr val="FFFFFF"/>
                </a:highlight>
                <a:latin typeface="Lora Medium" pitchFamily="2" charset="77"/>
              </a:rPr>
            </a:br>
            <a:br>
              <a:rPr lang="en-US" b="0" i="0" dirty="0">
                <a:solidFill>
                  <a:srgbClr val="000000"/>
                </a:solidFill>
                <a:effectLst/>
                <a:highlight>
                  <a:srgbClr val="FFFFFF"/>
                </a:highlight>
                <a:latin typeface="Lora Medium" pitchFamily="2" charset="77"/>
              </a:rPr>
            </a:br>
            <a:endParaRPr lang="en-US" b="0" i="0" dirty="0">
              <a:solidFill>
                <a:srgbClr val="000000"/>
              </a:solidFill>
              <a:effectLst/>
              <a:highlight>
                <a:srgbClr val="FFFFFF"/>
              </a:highlight>
              <a:latin typeface="Lora Medium"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CODE EXAMPLE: “3.-NodeJS-Example-BuiltInModules” (</a:t>
            </a:r>
            <a:r>
              <a:rPr lang="en-US" sz="1200" b="1" dirty="0">
                <a:latin typeface="Lora" pitchFamily="2" charset="77"/>
              </a:rPr>
              <a:t>Run in Debug Mode to Step Through</a:t>
            </a:r>
            <a:r>
              <a:rPr lang="en-US" sz="1200" dirty="0">
                <a:latin typeface="Lora Medium" pitchFamily="2" charset="77"/>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Make sure you are in the correct folder for running the code in Visual Studio Code!</a:t>
            </a:r>
            <a:endParaRPr lang="en-US" dirty="0">
              <a:latin typeface="Lora Medium" pitchFamily="2" charset="77"/>
            </a:endParaRPr>
          </a:p>
          <a:p>
            <a:pPr marL="628650" lvl="1" indent="-171450">
              <a:buFont typeface="Arial" panose="020B0604020202020204" pitchFamily="34" charset="0"/>
              <a:buChar char="•"/>
            </a:pPr>
            <a:endParaRPr lang="en-US" sz="1200" dirty="0">
              <a:latin typeface="Lora Medium" pitchFamily="2" charset="77"/>
            </a:endParaRPr>
          </a:p>
        </p:txBody>
      </p:sp>
      <p:sp>
        <p:nvSpPr>
          <p:cNvPr id="4" name="Slide Number Placeholder 3"/>
          <p:cNvSpPr>
            <a:spLocks noGrp="1"/>
          </p:cNvSpPr>
          <p:nvPr>
            <p:ph type="sldNum" sz="quarter" idx="5"/>
          </p:nvPr>
        </p:nvSpPr>
        <p:spPr/>
        <p:txBody>
          <a:bodyPr/>
          <a:lstStyle/>
          <a:p>
            <a:fld id="{5223B510-DEDE-3C4C-A842-ED2A7218F1C2}" type="slidenum">
              <a:rPr lang="en-US" smtClean="0"/>
              <a:t>10</a:t>
            </a:fld>
            <a:endParaRPr lang="en-US"/>
          </a:p>
        </p:txBody>
      </p:sp>
    </p:spTree>
    <p:extLst>
      <p:ext uri="{BB962C8B-B14F-4D97-AF65-F5344CB8AC3E}">
        <p14:creationId xmlns:p14="http://schemas.microsoft.com/office/powerpoint/2010/main" val="29938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Lora Medium" pitchFamily="2" charset="77"/>
              </a:rPr>
              <a:t>A lot of Node.js’s core functionality is based on events.</a:t>
            </a:r>
          </a:p>
          <a:p>
            <a:pPr marL="628650" lvl="1" indent="-171450">
              <a:buFont typeface="Arial" panose="020B0604020202020204" pitchFamily="34" charset="0"/>
              <a:buChar char="•"/>
            </a:pPr>
            <a:r>
              <a:rPr lang="en-US" dirty="0">
                <a:latin typeface="Lora Medium" pitchFamily="2" charset="77"/>
              </a:rPr>
              <a:t>An event is a signal that something happened.</a:t>
            </a:r>
          </a:p>
          <a:p>
            <a:pPr marL="628650" lvl="1" indent="-171450">
              <a:buFont typeface="Arial" panose="020B0604020202020204" pitchFamily="34" charset="0"/>
              <a:buChar char="•"/>
            </a:pPr>
            <a:r>
              <a:rPr lang="en-US" dirty="0">
                <a:latin typeface="Lora Medium" pitchFamily="2" charset="77"/>
              </a:rPr>
              <a:t>Node.js has modules that allow us to generate events, listen for events, and handle events. One such module is the events module.</a:t>
            </a:r>
            <a:br>
              <a:rPr lang="en-US" dirty="0">
                <a:latin typeface="Lora Medium" pitchFamily="2" charset="77"/>
              </a:rPr>
            </a:br>
            <a:endParaRPr lang="en-US" dirty="0">
              <a:latin typeface="Lora Medium" pitchFamily="2" charset="77"/>
            </a:endParaRPr>
          </a:p>
          <a:p>
            <a:pPr marL="171450" lvl="0" indent="-171450">
              <a:buFont typeface="Arial" panose="020B0604020202020204" pitchFamily="34" charset="0"/>
              <a:buChar char="•"/>
            </a:pPr>
            <a:r>
              <a:rPr lang="en-US" dirty="0">
                <a:latin typeface="Lora Medium" pitchFamily="2" charset="77"/>
              </a:rPr>
              <a:t>Events module:</a:t>
            </a:r>
          </a:p>
          <a:p>
            <a:pPr marL="628650" lvl="1" indent="-171450">
              <a:buFont typeface="Arial" panose="020B0604020202020204" pitchFamily="34" charset="0"/>
              <a:buChar char="•"/>
            </a:pPr>
            <a:r>
              <a:rPr lang="en-US" dirty="0">
                <a:latin typeface="Lora Medium" pitchFamily="2" charset="77"/>
              </a:rPr>
              <a:t>The “events” module is assigned to a class (called </a:t>
            </a:r>
            <a:r>
              <a:rPr lang="en-US" dirty="0" err="1">
                <a:latin typeface="Lora Medium" pitchFamily="2" charset="77"/>
              </a:rPr>
              <a:t>EventEmitter</a:t>
            </a:r>
            <a:r>
              <a:rPr lang="en-US" dirty="0">
                <a:latin typeface="Lora Medium" pitchFamily="2" charset="77"/>
              </a:rPr>
              <a:t> class) because it can create objects that emit those events and handle those events with event listeners.</a:t>
            </a:r>
          </a:p>
          <a:p>
            <a:pPr marL="628650" lvl="1" indent="-171450">
              <a:buFont typeface="Arial" panose="020B0604020202020204" pitchFamily="34" charset="0"/>
              <a:buChar char="•"/>
            </a:pPr>
            <a:r>
              <a:rPr lang="en-US" dirty="0">
                <a:latin typeface="Lora Medium" pitchFamily="2" charset="77"/>
              </a:rPr>
              <a:t>Some modules require assignment to JavaScript classes, and others do not. I think it depends on usage. When in doubt, reference the docs for the built-in modules.</a:t>
            </a:r>
          </a:p>
          <a:p>
            <a:pPr marL="628650" lvl="1" indent="-171450">
              <a:buFont typeface="Arial" panose="020B0604020202020204" pitchFamily="34" charset="0"/>
              <a:buChar char="•"/>
            </a:pPr>
            <a:r>
              <a:rPr lang="en-US" dirty="0">
                <a:latin typeface="Lora Medium" pitchFamily="2" charset="77"/>
              </a:rPr>
              <a:t>For the events module, it is assigned to a class so you can have multiple independent instances of event emitters.</a:t>
            </a:r>
          </a:p>
          <a:p>
            <a:pPr marL="628650" lvl="1" indent="-171450">
              <a:buFont typeface="Arial" panose="020B0604020202020204" pitchFamily="34" charset="0"/>
              <a:buChar char="•"/>
            </a:pPr>
            <a:r>
              <a:rPr lang="en-US" dirty="0">
                <a:latin typeface="Lora Medium" pitchFamily="2" charset="77"/>
              </a:rPr>
              <a:t>Node.js Docs on Events module: https://</a:t>
            </a:r>
            <a:r>
              <a:rPr lang="en-US" dirty="0" err="1">
                <a:latin typeface="Lora Medium" pitchFamily="2" charset="77"/>
              </a:rPr>
              <a:t>nodejs.org</a:t>
            </a:r>
            <a:r>
              <a:rPr lang="en-US" dirty="0">
                <a:latin typeface="Lora Medium" pitchFamily="2" charset="77"/>
              </a:rPr>
              <a:t>/docs/latest/</a:t>
            </a:r>
            <a:r>
              <a:rPr lang="en-US" dirty="0" err="1">
                <a:latin typeface="Lora Medium" pitchFamily="2" charset="77"/>
              </a:rPr>
              <a:t>api</a:t>
            </a:r>
            <a:r>
              <a:rPr lang="en-US" dirty="0">
                <a:latin typeface="Lora Medium" pitchFamily="2" charset="77"/>
              </a:rPr>
              <a:t>/</a:t>
            </a:r>
            <a:r>
              <a:rPr lang="en-US" dirty="0" err="1">
                <a:latin typeface="Lora Medium" pitchFamily="2" charset="77"/>
              </a:rPr>
              <a:t>events.html#emitteremiteventname-args</a:t>
            </a:r>
            <a:endParaRPr lang="en-US" dirty="0">
              <a:latin typeface="Lora Medium" pitchFamily="2" charset="77"/>
            </a:endParaRPr>
          </a:p>
          <a:p>
            <a:pPr marL="628650" lvl="1" indent="-171450">
              <a:buFont typeface="Arial" panose="020B0604020202020204" pitchFamily="34" charset="0"/>
              <a:buChar char="•"/>
            </a:pPr>
            <a:endParaRPr lang="en-US" dirty="0">
              <a:latin typeface="Lora Medium" pitchFamily="2" charset="77"/>
            </a:endParaRPr>
          </a:p>
          <a:p>
            <a:pPr marL="628650" lvl="1" indent="-171450">
              <a:buFont typeface="Arial" panose="020B0604020202020204" pitchFamily="34" charset="0"/>
              <a:buChar char="•"/>
            </a:pPr>
            <a:endParaRPr lang="en-US" dirty="0">
              <a:latin typeface="Lora Medium"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CODE EXAMPLE: “4.-NodeJS-Example-EventsModule” (</a:t>
            </a:r>
            <a:r>
              <a:rPr lang="en-US" sz="1200" b="1" dirty="0">
                <a:latin typeface="Lora" pitchFamily="2" charset="77"/>
              </a:rPr>
              <a:t>Run in Debug Mode to Step Through</a:t>
            </a:r>
            <a:r>
              <a:rPr lang="en-US" sz="1200" dirty="0">
                <a:latin typeface="Lora Medium" pitchFamily="2" charset="77"/>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Make sure you are in the correct folder for running the code in Visual Studio Code!</a:t>
            </a:r>
          </a:p>
          <a:p>
            <a:pPr marL="171450" lvl="0" indent="-171450">
              <a:buFont typeface="Arial" panose="020B0604020202020204" pitchFamily="34" charset="0"/>
              <a:buChar char="•"/>
            </a:pPr>
            <a:endParaRPr lang="en-US" dirty="0">
              <a:latin typeface="Lora Medium" pitchFamily="2" charset="77"/>
            </a:endParaRPr>
          </a:p>
        </p:txBody>
      </p:sp>
      <p:sp>
        <p:nvSpPr>
          <p:cNvPr id="4" name="Slide Number Placeholder 3"/>
          <p:cNvSpPr>
            <a:spLocks noGrp="1"/>
          </p:cNvSpPr>
          <p:nvPr>
            <p:ph type="sldNum" sz="quarter" idx="5"/>
          </p:nvPr>
        </p:nvSpPr>
        <p:spPr/>
        <p:txBody>
          <a:bodyPr/>
          <a:lstStyle/>
          <a:p>
            <a:fld id="{5223B510-DEDE-3C4C-A842-ED2A7218F1C2}" type="slidenum">
              <a:rPr lang="en-US" smtClean="0"/>
              <a:t>11</a:t>
            </a:fld>
            <a:endParaRPr lang="en-US"/>
          </a:p>
        </p:txBody>
      </p:sp>
    </p:spTree>
    <p:extLst>
      <p:ext uri="{BB962C8B-B14F-4D97-AF65-F5344CB8AC3E}">
        <p14:creationId xmlns:p14="http://schemas.microsoft.com/office/powerpoint/2010/main" val="352018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latin typeface="Lora Medium" pitchFamily="2" charset="77"/>
              </a:rPr>
              <a:t>In Node, we have a module called HTTP that we can use to help build a web server.</a:t>
            </a:r>
          </a:p>
          <a:p>
            <a:pPr marL="628650" lvl="1" indent="-171450">
              <a:buFont typeface="Arial" panose="020B0604020202020204" pitchFamily="34" charset="0"/>
              <a:buChar char="•"/>
            </a:pPr>
            <a:r>
              <a:rPr lang="en-US" dirty="0">
                <a:latin typeface="Lora Medium" pitchFamily="2" charset="77"/>
              </a:rPr>
              <a:t>We listen on a given port. Every time we receive a request on that port, the HTTP class raises an event.</a:t>
            </a:r>
          </a:p>
          <a:p>
            <a:pPr marL="628650" lvl="1" indent="-171450">
              <a:buFont typeface="Arial" panose="020B0604020202020204" pitchFamily="34" charset="0"/>
              <a:buChar char="•"/>
            </a:pPr>
            <a:r>
              <a:rPr lang="en-US" dirty="0">
                <a:latin typeface="Lora Medium" pitchFamily="2" charset="77"/>
              </a:rPr>
              <a:t>Our job is to respond to that event which involves reading the request and returning the correct response.</a:t>
            </a:r>
          </a:p>
          <a:p>
            <a:pPr marL="628650" lvl="1" indent="-171450">
              <a:buFont typeface="Arial" panose="020B0604020202020204" pitchFamily="34" charset="0"/>
              <a:buChar char="•"/>
            </a:pPr>
            <a:r>
              <a:rPr lang="en-US" dirty="0">
                <a:latin typeface="Lora Medium" pitchFamily="2" charset="77"/>
              </a:rPr>
              <a:t>In the example shown on the image above (and we will run this example), each time a user accesses the server on port 3000, the event listener (”on” function) handles that event and prints out a message.</a:t>
            </a:r>
          </a:p>
          <a:p>
            <a:pPr marL="628650" lvl="1" indent="-171450">
              <a:buFont typeface="Arial" panose="020B0604020202020204" pitchFamily="34" charset="0"/>
              <a:buChar char="•"/>
            </a:pPr>
            <a:r>
              <a:rPr lang="en-US" dirty="0">
                <a:latin typeface="Lora Medium" pitchFamily="2" charset="77"/>
              </a:rPr>
              <a:t>Depending on your code, you might be interested in responding to those events.</a:t>
            </a:r>
          </a:p>
          <a:p>
            <a:pPr marL="171450" indent="-171450">
              <a:buFont typeface="Arial" panose="020B0604020202020204" pitchFamily="34" charset="0"/>
              <a:buChar char="•"/>
            </a:pPr>
            <a:endParaRPr lang="en-US" dirty="0">
              <a:latin typeface="Lora Medium" pitchFamily="2" charset="77"/>
            </a:endParaRPr>
          </a:p>
          <a:p>
            <a:pPr marL="171450" indent="-171450">
              <a:buFont typeface="Arial" panose="020B0604020202020204" pitchFamily="34" charset="0"/>
              <a:buChar char="•"/>
            </a:pPr>
            <a:r>
              <a:rPr lang="en-US" dirty="0">
                <a:latin typeface="Lora Medium" pitchFamily="2" charset="77"/>
              </a:rPr>
              <a:t>The HTTP module is used with networking applications.</a:t>
            </a:r>
          </a:p>
          <a:p>
            <a:pPr marL="628650" lvl="1" indent="-171450">
              <a:buFont typeface="Arial" panose="020B0604020202020204" pitchFamily="34" charset="0"/>
              <a:buChar char="•"/>
            </a:pPr>
            <a:r>
              <a:rPr lang="en-US" dirty="0">
                <a:latin typeface="Lora Medium" pitchFamily="2" charset="77"/>
              </a:rPr>
              <a:t>Can create a web server that listens for http requests on a given port</a:t>
            </a:r>
          </a:p>
          <a:p>
            <a:pPr marL="628650" lvl="1" indent="-171450">
              <a:buFont typeface="Arial" panose="020B0604020202020204" pitchFamily="34" charset="0"/>
              <a:buChar char="•"/>
            </a:pPr>
            <a:r>
              <a:rPr lang="en-US" dirty="0">
                <a:latin typeface="Lora Medium" pitchFamily="2" charset="77"/>
              </a:rPr>
              <a:t>With module, we can create a backend service for our client applications.</a:t>
            </a:r>
          </a:p>
          <a:p>
            <a:pPr marL="1085850" lvl="2" indent="-171450">
              <a:buFont typeface="Arial" panose="020B0604020202020204" pitchFamily="34" charset="0"/>
              <a:buChar char="•"/>
            </a:pPr>
            <a:r>
              <a:rPr lang="en-US" dirty="0">
                <a:latin typeface="Lora Medium" pitchFamily="2" charset="77"/>
              </a:rPr>
              <a:t>Ex. A client app that we build with React or Angular. Or a mobile app! </a:t>
            </a:r>
          </a:p>
          <a:p>
            <a:pPr marL="628650" lvl="1" indent="-171450">
              <a:buFont typeface="Arial" panose="020B0604020202020204" pitchFamily="34" charset="0"/>
              <a:buChar char="•"/>
            </a:pPr>
            <a:r>
              <a:rPr lang="en-US" dirty="0">
                <a:latin typeface="Lora Medium" pitchFamily="2" charset="77"/>
              </a:rPr>
              <a:t>In the HTTP module (in the Node.js docs), there are different properties, methods, and events.</a:t>
            </a:r>
          </a:p>
          <a:p>
            <a:pPr marL="628650" lvl="1" indent="-171450">
              <a:buFont typeface="Arial" panose="020B0604020202020204" pitchFamily="34" charset="0"/>
              <a:buChar char="•"/>
            </a:pPr>
            <a:r>
              <a:rPr lang="en-US" dirty="0">
                <a:latin typeface="Lora Medium" pitchFamily="2" charset="77"/>
              </a:rPr>
              <a:t>Worth noting that the difference between the built-in HTTP module and the </a:t>
            </a:r>
            <a:r>
              <a:rPr lang="en-US" dirty="0" err="1">
                <a:latin typeface="Lora Medium" pitchFamily="2" charset="77"/>
              </a:rPr>
              <a:t>Express.js</a:t>
            </a:r>
            <a:r>
              <a:rPr lang="en-US" dirty="0">
                <a:latin typeface="Lora Medium" pitchFamily="2" charset="77"/>
              </a:rPr>
              <a:t> </a:t>
            </a:r>
            <a:r>
              <a:rPr lang="en-US" dirty="0" err="1">
                <a:latin typeface="Lora Medium" pitchFamily="2" charset="77"/>
              </a:rPr>
              <a:t>npm</a:t>
            </a:r>
            <a:r>
              <a:rPr lang="en-US" dirty="0">
                <a:latin typeface="Lora Medium" pitchFamily="2" charset="77"/>
              </a:rPr>
              <a:t> module:</a:t>
            </a:r>
          </a:p>
          <a:p>
            <a:pPr marL="1085850" lvl="2" indent="-171450">
              <a:buFont typeface="Arial" panose="020B0604020202020204" pitchFamily="34" charset="0"/>
              <a:buChar char="•"/>
            </a:pPr>
            <a:r>
              <a:rPr lang="en-US" dirty="0">
                <a:latin typeface="Lora Medium" pitchFamily="2" charset="77"/>
              </a:rPr>
              <a:t>The HTTP module is a low-level framework for creating servers</a:t>
            </a:r>
          </a:p>
          <a:p>
            <a:pPr marL="1085850" lvl="2" indent="-171450">
              <a:buFont typeface="Arial" panose="020B0604020202020204" pitchFamily="34" charset="0"/>
              <a:buChar char="•"/>
            </a:pPr>
            <a:r>
              <a:rPr lang="en-US" dirty="0">
                <a:latin typeface="Lora Medium" pitchFamily="2" charset="77"/>
              </a:rPr>
              <a:t>The </a:t>
            </a:r>
            <a:r>
              <a:rPr lang="en-US" dirty="0" err="1">
                <a:latin typeface="Lora Medium" pitchFamily="2" charset="77"/>
              </a:rPr>
              <a:t>Express.js</a:t>
            </a:r>
            <a:r>
              <a:rPr lang="en-US" dirty="0">
                <a:latin typeface="Lora Medium" pitchFamily="2" charset="77"/>
              </a:rPr>
              <a:t> </a:t>
            </a:r>
            <a:r>
              <a:rPr lang="en-US" dirty="0" err="1">
                <a:latin typeface="Lora Medium" pitchFamily="2" charset="77"/>
              </a:rPr>
              <a:t>npm</a:t>
            </a:r>
            <a:r>
              <a:rPr lang="en-US" dirty="0">
                <a:latin typeface="Lora Medium" pitchFamily="2" charset="77"/>
              </a:rPr>
              <a:t> module is a high-level framework for creating servers. It is also built on top of the HTTP module.</a:t>
            </a:r>
          </a:p>
          <a:p>
            <a:pPr marL="628650" lvl="1" indent="-171450">
              <a:buFont typeface="Arial" panose="020B0604020202020204" pitchFamily="34" charset="0"/>
              <a:buChar char="•"/>
            </a:pPr>
            <a:endParaRPr lang="en-US" dirty="0">
              <a:latin typeface="Lora Medium" pitchFamily="2" charset="77"/>
            </a:endParaRPr>
          </a:p>
          <a:p>
            <a:pPr marL="628650" lvl="1" indent="-171450">
              <a:buFont typeface="Arial" panose="020B0604020202020204" pitchFamily="34" charset="0"/>
              <a:buChar char="•"/>
            </a:pPr>
            <a:endParaRPr lang="en-US" dirty="0">
              <a:latin typeface="Lora Medium"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CODE EXAMPLE</a:t>
            </a:r>
            <a:r>
              <a:rPr lang="en-US" sz="1200">
                <a:latin typeface="Lora Medium" pitchFamily="2" charset="77"/>
              </a:rPr>
              <a:t>: “5.-</a:t>
            </a:r>
            <a:r>
              <a:rPr lang="en-US" sz="1200" dirty="0">
                <a:latin typeface="Lora Medium" pitchFamily="2" charset="77"/>
              </a:rPr>
              <a:t>NodeJS-Example-HttpModule” (</a:t>
            </a:r>
            <a:r>
              <a:rPr lang="en-US" sz="1200" b="1" dirty="0">
                <a:latin typeface="Lora" pitchFamily="2" charset="77"/>
              </a:rPr>
              <a:t>Run in Debug Mode to Step Through</a:t>
            </a:r>
            <a:r>
              <a:rPr lang="en-US" sz="1200" dirty="0">
                <a:latin typeface="Lora Medium" pitchFamily="2" charset="77"/>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Make sure you are in the correct folder for running the code in Visual Studio Code!</a:t>
            </a:r>
            <a:endParaRPr lang="en-US" dirty="0">
              <a:latin typeface="Lora Medium" pitchFamily="2" charset="77"/>
            </a:endParaRPr>
          </a:p>
          <a:p>
            <a:pPr marL="628650" lvl="1" indent="-171450">
              <a:buFont typeface="Arial" panose="020B0604020202020204" pitchFamily="34" charset="0"/>
              <a:buChar char="•"/>
            </a:pPr>
            <a:endParaRPr lang="en-US" dirty="0">
              <a:latin typeface="Lora Medium" pitchFamily="2" charset="77"/>
            </a:endParaRPr>
          </a:p>
        </p:txBody>
      </p:sp>
      <p:sp>
        <p:nvSpPr>
          <p:cNvPr id="4" name="Slide Number Placeholder 3"/>
          <p:cNvSpPr>
            <a:spLocks noGrp="1"/>
          </p:cNvSpPr>
          <p:nvPr>
            <p:ph type="sldNum" sz="quarter" idx="5"/>
          </p:nvPr>
        </p:nvSpPr>
        <p:spPr/>
        <p:txBody>
          <a:bodyPr/>
          <a:lstStyle/>
          <a:p>
            <a:fld id="{5223B510-DEDE-3C4C-A842-ED2A7218F1C2}" type="slidenum">
              <a:rPr lang="en-US" smtClean="0"/>
              <a:t>12</a:t>
            </a:fld>
            <a:endParaRPr lang="en-US"/>
          </a:p>
        </p:txBody>
      </p:sp>
    </p:spTree>
    <p:extLst>
      <p:ext uri="{BB962C8B-B14F-4D97-AF65-F5344CB8AC3E}">
        <p14:creationId xmlns:p14="http://schemas.microsoft.com/office/powerpoint/2010/main" val="898565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latin typeface="Lora Medium" pitchFamily="2" charset="77"/>
              </a:rPr>
              <a:t>npm</a:t>
            </a:r>
            <a:r>
              <a:rPr lang="en-US" dirty="0">
                <a:latin typeface="Lora Medium" pitchFamily="2" charset="77"/>
              </a:rPr>
              <a:t> – node package </a:t>
            </a:r>
            <a:r>
              <a:rPr lang="en-US" b="0" dirty="0">
                <a:latin typeface="Lora Medium" pitchFamily="2" charset="77"/>
              </a:rPr>
              <a:t>manager: </a:t>
            </a:r>
            <a:r>
              <a:rPr lang="en-US" b="1" dirty="0">
                <a:latin typeface="Lora" pitchFamily="2" charset="77"/>
              </a:rPr>
              <a:t>https://</a:t>
            </a:r>
            <a:r>
              <a:rPr lang="en-US" b="1" dirty="0" err="1">
                <a:latin typeface="Lora" pitchFamily="2" charset="77"/>
              </a:rPr>
              <a:t>www.npmjs.com</a:t>
            </a:r>
            <a:r>
              <a:rPr lang="en-US" b="1" dirty="0">
                <a:latin typeface="Lora" pitchFamily="2" charset="77"/>
              </a:rPr>
              <a:t>/</a:t>
            </a:r>
          </a:p>
          <a:p>
            <a:pPr marL="628650" lvl="1" indent="-171450">
              <a:buFont typeface="Arial" panose="020B0604020202020204" pitchFamily="34" charset="0"/>
              <a:buChar char="•"/>
            </a:pPr>
            <a:r>
              <a:rPr lang="en-US" b="1" dirty="0">
                <a:latin typeface="Lora" pitchFamily="2" charset="77"/>
              </a:rPr>
              <a:t>Software registry (library) containing code packages from third parties</a:t>
            </a:r>
          </a:p>
          <a:p>
            <a:pPr marL="628650" lvl="1" indent="-171450">
              <a:buFont typeface="Arial" panose="020B0604020202020204" pitchFamily="34" charset="0"/>
              <a:buChar char="•"/>
            </a:pPr>
            <a:r>
              <a:rPr lang="en-US" dirty="0">
                <a:latin typeface="Lora Medium" pitchFamily="2" charset="77"/>
              </a:rPr>
              <a:t>Provides thousands of packages for us to use in our applications</a:t>
            </a:r>
          </a:p>
          <a:p>
            <a:pPr marL="628650" lvl="1" indent="-171450">
              <a:buFont typeface="Arial" panose="020B0604020202020204" pitchFamily="34" charset="0"/>
              <a:buChar char="•"/>
            </a:pPr>
            <a:r>
              <a:rPr lang="en-US" dirty="0">
                <a:latin typeface="Lora Medium" pitchFamily="2" charset="77"/>
              </a:rPr>
              <a:t>Difference between </a:t>
            </a:r>
            <a:r>
              <a:rPr lang="en-US" dirty="0" err="1">
                <a:latin typeface="Lora Medium" pitchFamily="2" charset="77"/>
              </a:rPr>
              <a:t>npm</a:t>
            </a:r>
            <a:r>
              <a:rPr lang="en-US" dirty="0">
                <a:latin typeface="Lora Medium" pitchFamily="2" charset="77"/>
              </a:rPr>
              <a:t> and the core Node modules is that </a:t>
            </a:r>
            <a:r>
              <a:rPr lang="en-US" dirty="0" err="1">
                <a:latin typeface="Lora Medium" pitchFamily="2" charset="77"/>
              </a:rPr>
              <a:t>npm</a:t>
            </a:r>
            <a:r>
              <a:rPr lang="en-US" dirty="0">
                <a:latin typeface="Lora Medium" pitchFamily="2" charset="77"/>
              </a:rPr>
              <a:t> packages are Node modules created by third parties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Lora Medium" pitchFamily="2" charset="77"/>
              </a:rPr>
              <a:t>Packages ranked by popularity and reliability</a:t>
            </a:r>
          </a:p>
          <a:p>
            <a:pPr marL="628650" lvl="1" indent="-171450">
              <a:buFont typeface="Arial" panose="020B0604020202020204" pitchFamily="34" charset="0"/>
              <a:buChar char="•"/>
            </a:pPr>
            <a:r>
              <a:rPr lang="en-US" dirty="0" err="1">
                <a:latin typeface="Lora Medium" pitchFamily="2" charset="77"/>
              </a:rPr>
              <a:t>npm</a:t>
            </a:r>
            <a:r>
              <a:rPr lang="en-US" dirty="0">
                <a:latin typeface="Lora Medium" pitchFamily="2" charset="77"/>
              </a:rPr>
              <a:t> </a:t>
            </a:r>
            <a:r>
              <a:rPr lang="en-US" dirty="0" err="1">
                <a:latin typeface="Lora Medium" pitchFamily="2" charset="77"/>
              </a:rPr>
              <a:t>init</a:t>
            </a:r>
            <a:r>
              <a:rPr lang="en-US" dirty="0">
                <a:latin typeface="Lora Medium" pitchFamily="2" charset="77"/>
              </a:rPr>
              <a:t> – results in creation of </a:t>
            </a:r>
            <a:r>
              <a:rPr lang="en-US" dirty="0" err="1">
                <a:latin typeface="Lora Medium" pitchFamily="2" charset="77"/>
              </a:rPr>
              <a:t>package.json</a:t>
            </a:r>
            <a:r>
              <a:rPr lang="en-US" dirty="0">
                <a:latin typeface="Lora Medium" pitchFamily="2" charset="77"/>
              </a:rPr>
              <a:t> file; this is what </a:t>
            </a:r>
            <a:r>
              <a:rPr lang="en-US" dirty="0" err="1">
                <a:latin typeface="Lora Medium" pitchFamily="2" charset="77"/>
              </a:rPr>
              <a:t>npm</a:t>
            </a:r>
            <a:r>
              <a:rPr lang="en-US" dirty="0">
                <a:latin typeface="Lora Medium" pitchFamily="2" charset="77"/>
              </a:rPr>
              <a:t> reads to know what to install for an application; saves space so you don’t have to transfer all downloaded packages with your project</a:t>
            </a:r>
          </a:p>
          <a:p>
            <a:pPr marL="628650" lvl="1" indent="-171450">
              <a:buFont typeface="Arial" panose="020B0604020202020204" pitchFamily="34" charset="0"/>
              <a:buChar char="•"/>
            </a:pPr>
            <a:r>
              <a:rPr lang="en-US" dirty="0">
                <a:latin typeface="Lora Medium" pitchFamily="2" charset="77"/>
              </a:rPr>
              <a:t>Don’t need to reinvent the wheel in certain cases!</a:t>
            </a:r>
            <a:br>
              <a:rPr lang="en-US" dirty="0">
                <a:latin typeface="Lora Medium" pitchFamily="2" charset="77"/>
              </a:rPr>
            </a:br>
            <a:endParaRPr lang="en-US" dirty="0">
              <a:latin typeface="Lora Medium" pitchFamily="2" charset="77"/>
            </a:endParaRPr>
          </a:p>
          <a:p>
            <a:pPr marL="171450" lvl="0" indent="-171450">
              <a:buFont typeface="Arial" panose="020B0604020202020204" pitchFamily="34" charset="0"/>
              <a:buChar char="•"/>
            </a:pPr>
            <a:r>
              <a:rPr lang="en-US" dirty="0">
                <a:latin typeface="Lora Medium" pitchFamily="2" charset="77"/>
              </a:rPr>
              <a:t>Popular </a:t>
            </a:r>
            <a:r>
              <a:rPr lang="en-US" dirty="0" err="1">
                <a:latin typeface="Lora Medium" pitchFamily="2" charset="77"/>
              </a:rPr>
              <a:t>npm</a:t>
            </a:r>
            <a:r>
              <a:rPr lang="en-US" dirty="0">
                <a:latin typeface="Lora Medium" pitchFamily="2" charset="77"/>
              </a:rPr>
              <a:t> packages include: </a:t>
            </a:r>
          </a:p>
          <a:p>
            <a:pPr marL="628650" lvl="1" indent="-171450">
              <a:buFont typeface="Arial" panose="020B0604020202020204" pitchFamily="34" charset="0"/>
              <a:buChar char="•"/>
            </a:pPr>
            <a:r>
              <a:rPr lang="en-US" dirty="0" err="1">
                <a:latin typeface="Lora Medium" pitchFamily="2" charset="77"/>
              </a:rPr>
              <a:t>Lodash</a:t>
            </a:r>
            <a:r>
              <a:rPr lang="en-US" dirty="0">
                <a:latin typeface="Lora Medium" pitchFamily="2" charset="77"/>
              </a:rPr>
              <a:t> (JS Library, </a:t>
            </a:r>
            <a:r>
              <a:rPr lang="en-US" dirty="0" err="1">
                <a:latin typeface="Lora Medium" pitchFamily="2" charset="77"/>
              </a:rPr>
              <a:t>simplifes</a:t>
            </a:r>
            <a:r>
              <a:rPr lang="en-US" dirty="0">
                <a:latin typeface="Lora Medium" pitchFamily="2" charset="77"/>
              </a:rPr>
              <a:t> arrays, objects, strings, etc.)</a:t>
            </a:r>
          </a:p>
          <a:p>
            <a:pPr marL="628650" lvl="1" indent="-171450">
              <a:buFont typeface="Arial" panose="020B0604020202020204" pitchFamily="34" charset="0"/>
              <a:buChar char="•"/>
            </a:pPr>
            <a:r>
              <a:rPr lang="en-US" dirty="0" err="1">
                <a:latin typeface="Lora Medium" pitchFamily="2" charset="77"/>
              </a:rPr>
              <a:t>Axios</a:t>
            </a:r>
            <a:r>
              <a:rPr lang="en-US" dirty="0">
                <a:latin typeface="Lora Medium" pitchFamily="2" charset="77"/>
              </a:rPr>
              <a:t> (Http Client Framework)</a:t>
            </a:r>
          </a:p>
          <a:p>
            <a:pPr marL="628650" lvl="1" indent="-171450">
              <a:buFont typeface="Arial" panose="020B0604020202020204" pitchFamily="34" charset="0"/>
              <a:buChar char="•"/>
            </a:pPr>
            <a:r>
              <a:rPr lang="en-US" dirty="0">
                <a:latin typeface="Lora Medium" pitchFamily="2" charset="77"/>
              </a:rPr>
              <a:t>Molecular (Microservices Library)</a:t>
            </a:r>
          </a:p>
          <a:p>
            <a:pPr marL="628650" lvl="1" indent="-171450">
              <a:buFont typeface="Arial" panose="020B0604020202020204" pitchFamily="34" charset="0"/>
              <a:buChar char="•"/>
            </a:pPr>
            <a:r>
              <a:rPr lang="en-US" b="1" dirty="0">
                <a:latin typeface="Lora" pitchFamily="2" charset="77"/>
              </a:rPr>
              <a:t>Express</a:t>
            </a:r>
            <a:r>
              <a:rPr lang="en-US" dirty="0">
                <a:latin typeface="Lora Medium" pitchFamily="2" charset="77"/>
              </a:rPr>
              <a:t> (</a:t>
            </a:r>
            <a:r>
              <a:rPr lang="en-US" dirty="0" err="1">
                <a:latin typeface="Lora Medium" pitchFamily="2" charset="77"/>
              </a:rPr>
              <a:t>Express.js</a:t>
            </a:r>
            <a:r>
              <a:rPr lang="en-US" dirty="0">
                <a:latin typeface="Lora Medium" pitchFamily="2" charset="77"/>
              </a:rPr>
              <a:t> is one of the simplest and fastest Node.js web frameworks; based on core Node modules like the Events and the Http module)</a:t>
            </a:r>
            <a:br>
              <a:rPr lang="en-US" dirty="0">
                <a:latin typeface="Lora Medium" pitchFamily="2" charset="77"/>
              </a:rPr>
            </a:br>
            <a:endParaRPr lang="en-US" dirty="0">
              <a:latin typeface="Lora Medium" pitchFamily="2" charset="77"/>
            </a:endParaRPr>
          </a:p>
          <a:p>
            <a:pPr marL="171450" lvl="0" indent="-171450">
              <a:buFont typeface="Arial" panose="020B0604020202020204" pitchFamily="34" charset="0"/>
              <a:buChar char="•"/>
            </a:pPr>
            <a:r>
              <a:rPr lang="en-US" dirty="0">
                <a:latin typeface="Lora Medium" pitchFamily="2" charset="77"/>
              </a:rPr>
              <a:t>Important tips when considering using a </a:t>
            </a:r>
            <a:r>
              <a:rPr lang="en-US" dirty="0" err="1">
                <a:latin typeface="Lora Medium" pitchFamily="2" charset="77"/>
              </a:rPr>
              <a:t>npm</a:t>
            </a:r>
            <a:r>
              <a:rPr lang="en-US" dirty="0">
                <a:latin typeface="Lora Medium" pitchFamily="2" charset="77"/>
              </a:rPr>
              <a:t> package below:</a:t>
            </a:r>
          </a:p>
          <a:p>
            <a:pPr marL="628650" lvl="1" indent="-171450">
              <a:buFont typeface="Arial" panose="020B0604020202020204" pitchFamily="34" charset="0"/>
              <a:buChar char="•"/>
            </a:pPr>
            <a:r>
              <a:rPr lang="en-US" b="0" i="0" dirty="0">
                <a:solidFill>
                  <a:srgbClr val="242424"/>
                </a:solidFill>
                <a:effectLst/>
                <a:highlight>
                  <a:srgbClr val="FFFFFF"/>
                </a:highlight>
                <a:latin typeface="Lora Medium" pitchFamily="2" charset="77"/>
              </a:rPr>
              <a:t>Use packages from trusted sources: Make sure you are using packages from reputable sources, such as well-established and widely-used packages, or packages that have been recommended by trusted developers.</a:t>
            </a:r>
          </a:p>
          <a:p>
            <a:pPr marL="1085850" lvl="2" indent="-171450">
              <a:buFont typeface="Arial" panose="020B0604020202020204" pitchFamily="34" charset="0"/>
              <a:buChar char="•"/>
            </a:pPr>
            <a:r>
              <a:rPr lang="en-US" b="0" i="0" dirty="0">
                <a:solidFill>
                  <a:srgbClr val="242424"/>
                </a:solidFill>
                <a:effectLst/>
                <a:highlight>
                  <a:srgbClr val="FFFFFF"/>
                </a:highlight>
                <a:latin typeface="Lora Medium" pitchFamily="2" charset="77"/>
              </a:rPr>
              <a:t>Good question to ask is: How long has the given </a:t>
            </a:r>
            <a:r>
              <a:rPr lang="en-US" b="0" i="0" dirty="0" err="1">
                <a:solidFill>
                  <a:srgbClr val="242424"/>
                </a:solidFill>
                <a:effectLst/>
                <a:highlight>
                  <a:srgbClr val="FFFFFF"/>
                </a:highlight>
                <a:latin typeface="Lora Medium" pitchFamily="2" charset="77"/>
              </a:rPr>
              <a:t>npm</a:t>
            </a:r>
            <a:r>
              <a:rPr lang="en-US" b="0" i="0" dirty="0">
                <a:solidFill>
                  <a:srgbClr val="242424"/>
                </a:solidFill>
                <a:effectLst/>
                <a:highlight>
                  <a:srgbClr val="FFFFFF"/>
                </a:highlight>
                <a:latin typeface="Lora Medium" pitchFamily="2" charset="77"/>
              </a:rPr>
              <a:t> package/module been around? For example, </a:t>
            </a:r>
            <a:r>
              <a:rPr lang="en-US" b="0" i="0" dirty="0" err="1">
                <a:solidFill>
                  <a:srgbClr val="242424"/>
                </a:solidFill>
                <a:effectLst/>
                <a:highlight>
                  <a:srgbClr val="FFFFFF"/>
                </a:highlight>
                <a:latin typeface="Lora Medium" pitchFamily="2" charset="77"/>
              </a:rPr>
              <a:t>Express.js</a:t>
            </a:r>
            <a:r>
              <a:rPr lang="en-US" b="0" i="0" dirty="0">
                <a:solidFill>
                  <a:srgbClr val="242424"/>
                </a:solidFill>
                <a:effectLst/>
                <a:highlight>
                  <a:srgbClr val="FFFFFF"/>
                </a:highlight>
                <a:latin typeface="Lora Medium" pitchFamily="2" charset="77"/>
              </a:rPr>
              <a:t> has been around since 2010, which was an earlier time for Node.js.</a:t>
            </a:r>
          </a:p>
          <a:p>
            <a:pPr marL="628650" lvl="1" indent="-171450">
              <a:buFont typeface="Arial" panose="020B0604020202020204" pitchFamily="34" charset="0"/>
              <a:buChar char="•"/>
            </a:pPr>
            <a:r>
              <a:rPr lang="en-US" b="0" i="0" dirty="0">
                <a:solidFill>
                  <a:srgbClr val="242424"/>
                </a:solidFill>
                <a:effectLst/>
                <a:highlight>
                  <a:srgbClr val="FFFFFF"/>
                </a:highlight>
                <a:latin typeface="Lora Medium" pitchFamily="2" charset="77"/>
              </a:rPr>
              <a:t>Keep packages up-to-date, otherwise you risk security vulnerabilities. Use a tool like NPM audit to check for known vulnerabilities in your packages and take steps to address any issues that are found.</a:t>
            </a:r>
          </a:p>
          <a:p>
            <a:pPr marL="628650" lvl="1" indent="-171450">
              <a:buFont typeface="Arial" panose="020B0604020202020204" pitchFamily="34" charset="0"/>
              <a:buChar char="•"/>
            </a:pPr>
            <a:r>
              <a:rPr lang="en-US" b="0" i="0" dirty="0">
                <a:solidFill>
                  <a:srgbClr val="242424"/>
                </a:solidFill>
                <a:effectLst/>
                <a:highlight>
                  <a:srgbClr val="FFFFFF"/>
                </a:highlight>
                <a:latin typeface="Lora Medium" pitchFamily="2" charset="77"/>
              </a:rPr>
              <a:t>Be aware of the permissions that a package is requesting, and only install packages that have the minimum permissions required for your application.</a:t>
            </a:r>
          </a:p>
          <a:p>
            <a:pPr marL="628650" lvl="1" indent="-171450">
              <a:buFont typeface="Arial" panose="020B0604020202020204" pitchFamily="34" charset="0"/>
              <a:buChar char="•"/>
            </a:pPr>
            <a:r>
              <a:rPr lang="en-US" b="0" i="0" dirty="0">
                <a:solidFill>
                  <a:srgbClr val="242424"/>
                </a:solidFill>
                <a:effectLst/>
                <a:highlight>
                  <a:srgbClr val="FFFFFF"/>
                </a:highlight>
                <a:latin typeface="Lora Medium" pitchFamily="2" charset="77"/>
              </a:rPr>
              <a:t>Before installing a package, read the documentation to understand what it does and whether it is suitable for your project.</a:t>
            </a:r>
          </a:p>
          <a:p>
            <a:pPr marL="171450" lvl="0" indent="-171450">
              <a:buFont typeface="Arial" panose="020B0604020202020204" pitchFamily="34" charset="0"/>
              <a:buChar char="•"/>
            </a:pPr>
            <a:endParaRPr lang="en-US" dirty="0">
              <a:latin typeface="Lora Medium" pitchFamily="2" charset="77"/>
            </a:endParaRPr>
          </a:p>
        </p:txBody>
      </p:sp>
      <p:sp>
        <p:nvSpPr>
          <p:cNvPr id="4" name="Slide Number Placeholder 3"/>
          <p:cNvSpPr>
            <a:spLocks noGrp="1"/>
          </p:cNvSpPr>
          <p:nvPr>
            <p:ph type="sldNum" sz="quarter" idx="5"/>
          </p:nvPr>
        </p:nvSpPr>
        <p:spPr/>
        <p:txBody>
          <a:bodyPr/>
          <a:lstStyle/>
          <a:p>
            <a:fld id="{5223B510-DEDE-3C4C-A842-ED2A7218F1C2}" type="slidenum">
              <a:rPr lang="en-US" smtClean="0"/>
              <a:t>13</a:t>
            </a:fld>
            <a:endParaRPr lang="en-US"/>
          </a:p>
        </p:txBody>
      </p:sp>
    </p:spTree>
    <p:extLst>
      <p:ext uri="{BB962C8B-B14F-4D97-AF65-F5344CB8AC3E}">
        <p14:creationId xmlns:p14="http://schemas.microsoft.com/office/powerpoint/2010/main" val="868758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Lora Medium" pitchFamily="2" charset="77"/>
              </a:rPr>
              <a:t>Widely used backend framework. With </a:t>
            </a:r>
            <a:r>
              <a:rPr lang="en-US" sz="1200" dirty="0" err="1">
                <a:latin typeface="Lora Medium" pitchFamily="2" charset="77"/>
              </a:rPr>
              <a:t>npm</a:t>
            </a:r>
            <a:r>
              <a:rPr lang="en-US" sz="1200" dirty="0">
                <a:latin typeface="Lora Medium" pitchFamily="2" charset="77"/>
              </a:rPr>
              <a:t> modules like </a:t>
            </a:r>
            <a:r>
              <a:rPr lang="en-US" sz="1200" dirty="0" err="1">
                <a:latin typeface="Lora Medium" pitchFamily="2" charset="77"/>
              </a:rPr>
              <a:t>Express.js</a:t>
            </a:r>
            <a:r>
              <a:rPr lang="en-US" sz="1200" dirty="0">
                <a:latin typeface="Lora Medium" pitchFamily="2" charset="77"/>
              </a:rPr>
              <a:t>, you can learn how to create a simple server fairly quickly.</a:t>
            </a:r>
            <a:br>
              <a:rPr lang="en-US" sz="1200" dirty="0">
                <a:latin typeface="Lora Medium" pitchFamily="2" charset="77"/>
              </a:rPr>
            </a:br>
            <a:endParaRPr lang="en-US" sz="1200" dirty="0">
              <a:latin typeface="Lora Medium" pitchFamily="2" charset="77"/>
            </a:endParaRPr>
          </a:p>
          <a:p>
            <a:pPr marL="171450" indent="-171450">
              <a:buFont typeface="Arial" panose="020B0604020202020204" pitchFamily="34" charset="0"/>
              <a:buChar char="•"/>
            </a:pPr>
            <a:r>
              <a:rPr lang="en-US" sz="1200" dirty="0">
                <a:latin typeface="Lora Medium" pitchFamily="2" charset="77"/>
              </a:rPr>
              <a:t>Examples of how Node.js can be used (we talked about this near the start of the presentation, but here are more examples):</a:t>
            </a:r>
          </a:p>
          <a:p>
            <a:pPr marL="628650" lvl="1" indent="-171450">
              <a:buFont typeface="Arial" panose="020B0604020202020204" pitchFamily="34" charset="0"/>
              <a:buChar char="•"/>
            </a:pPr>
            <a:r>
              <a:rPr lang="en-US" sz="1200" dirty="0">
                <a:latin typeface="Lora Medium" pitchFamily="2" charset="77"/>
              </a:rPr>
              <a:t>Data-intensive and real-time apps</a:t>
            </a:r>
          </a:p>
          <a:p>
            <a:pPr marL="628650" lvl="1" indent="-171450">
              <a:buFont typeface="Arial" panose="020B0604020202020204" pitchFamily="34" charset="0"/>
              <a:buChar char="•"/>
            </a:pPr>
            <a:r>
              <a:rPr lang="en-US" sz="1200" dirty="0">
                <a:latin typeface="Lora Medium" pitchFamily="2" charset="77"/>
              </a:rPr>
              <a:t>Superfast and highly scalable</a:t>
            </a:r>
          </a:p>
          <a:p>
            <a:pPr marL="628650" lvl="1" indent="-171450">
              <a:buFont typeface="Arial" panose="020B0604020202020204" pitchFamily="34" charset="0"/>
              <a:buChar char="•"/>
            </a:pPr>
            <a:r>
              <a:rPr lang="en-US" sz="1200" dirty="0">
                <a:latin typeface="Lora Medium" pitchFamily="2" charset="77"/>
              </a:rPr>
              <a:t>JavaScript</a:t>
            </a:r>
          </a:p>
          <a:p>
            <a:pPr marL="628650" lvl="1" indent="-171450">
              <a:buFont typeface="Arial" panose="020B0604020202020204" pitchFamily="34" charset="0"/>
              <a:buChar char="•"/>
            </a:pPr>
            <a:r>
              <a:rPr lang="en-US" sz="1200" dirty="0">
                <a:latin typeface="Lora Medium" pitchFamily="2" charset="77"/>
              </a:rPr>
              <a:t>You can have a cleaner and more consistent codebase with a single language for the frontend and backend</a:t>
            </a:r>
          </a:p>
          <a:p>
            <a:pPr marL="628650" lvl="1" indent="-171450">
              <a:buFont typeface="Arial" panose="020B0604020202020204" pitchFamily="34" charset="0"/>
              <a:buChar char="•"/>
            </a:pPr>
            <a:r>
              <a:rPr lang="en-US" sz="1200" dirty="0">
                <a:latin typeface="Lora Medium" pitchFamily="2" charset="77"/>
              </a:rPr>
              <a:t>Large ecosystem of open-source libraries – can focus on core of application instead of creating building blocks from scratch</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Powerful ecosystem – one of the largest ecosystems of open-source libraries available to you (</a:t>
            </a:r>
            <a:r>
              <a:rPr lang="en-US" sz="1200" dirty="0" err="1">
                <a:latin typeface="Lora Medium" pitchFamily="2" charset="77"/>
              </a:rPr>
              <a:t>npm</a:t>
            </a:r>
            <a:r>
              <a:rPr lang="en-US" sz="1200" dirty="0">
                <a:latin typeface="Lora Medium" pitchFamily="2" charset="77"/>
              </a:rPr>
              <a:t>)</a:t>
            </a:r>
            <a:br>
              <a:rPr lang="en-US" sz="1200" dirty="0">
                <a:latin typeface="Lora Medium" pitchFamily="2" charset="77"/>
              </a:rPr>
            </a:br>
            <a:endParaRPr lang="en-US" sz="1200" dirty="0">
              <a:latin typeface="Lora Medium" pitchFamily="2" charset="77"/>
            </a:endParaRPr>
          </a:p>
          <a:p>
            <a:pPr marL="171450" indent="-171450">
              <a:buFont typeface="Arial" panose="020B0604020202020204" pitchFamily="34" charset="0"/>
              <a:buChar char="•"/>
            </a:pPr>
            <a:r>
              <a:rPr lang="en-US" sz="1200" dirty="0">
                <a:latin typeface="Lora Medium" pitchFamily="2" charset="77"/>
              </a:rPr>
              <a:t>Strong corporate support</a:t>
            </a:r>
          </a:p>
          <a:p>
            <a:pPr marL="171450" indent="-171450">
              <a:buFont typeface="Arial" panose="020B0604020202020204" pitchFamily="34" charset="0"/>
              <a:buChar char="•"/>
            </a:pPr>
            <a:r>
              <a:rPr lang="en-US" sz="1200" dirty="0">
                <a:latin typeface="Lora Medium" pitchFamily="2" charset="77"/>
              </a:rPr>
              <a:t>Large community, easier to learn</a:t>
            </a:r>
          </a:p>
          <a:p>
            <a:pPr marL="171450" indent="-171450">
              <a:buFont typeface="Arial" panose="020B0604020202020204" pitchFamily="34" charset="0"/>
              <a:buChar char="•"/>
            </a:pPr>
            <a:r>
              <a:rPr lang="en-US" sz="1200" dirty="0">
                <a:latin typeface="Lora Medium" pitchFamily="2" charset="77"/>
              </a:rPr>
              <a:t>Microservices – I have not done much with this</a:t>
            </a:r>
          </a:p>
          <a:p>
            <a:pPr marL="171450" indent="-171450">
              <a:buFont typeface="Arial" panose="020B0604020202020204" pitchFamily="34" charset="0"/>
              <a:buChar char="•"/>
            </a:pPr>
            <a:r>
              <a:rPr lang="en-US" sz="1200" dirty="0">
                <a:latin typeface="Lora Medium" pitchFamily="2" charset="77"/>
              </a:rPr>
              <a:t>Distributed networks</a:t>
            </a:r>
          </a:p>
          <a:p>
            <a:pPr marL="171450" indent="-171450">
              <a:buFont typeface="Arial" panose="020B0604020202020204" pitchFamily="34" charset="0"/>
              <a:buChar char="•"/>
            </a:pPr>
            <a:r>
              <a:rPr lang="en-US" sz="1200" dirty="0">
                <a:latin typeface="Lora Medium" pitchFamily="2" charset="77"/>
              </a:rPr>
              <a:t>Single language for frontend + backend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JavaScript still popular today – or at least still widely used (about 64% of programmers use JS as of 2023): </a:t>
            </a:r>
            <a:r>
              <a:rPr lang="en-US" sz="1200" dirty="0">
                <a:latin typeface="Lora Medium" pitchFamily="2" charset="77"/>
                <a:hlinkClick r:id="rId3"/>
              </a:rPr>
              <a:t>https://www.statista.com/statistics/793628/worldwide-developer-survey-most-used-languages/</a:t>
            </a:r>
            <a:endParaRPr lang="en-US" sz="1200" dirty="0">
              <a:latin typeface="Lora Medium"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Top 6 Reasons You Should Learn Node.js (2024): </a:t>
            </a:r>
            <a:r>
              <a:rPr lang="en-US" sz="1200" dirty="0">
                <a:latin typeface="Lora Medium" pitchFamily="2" charset="77"/>
                <a:hlinkClick r:id="rId4"/>
              </a:rPr>
              <a:t>https://zerotomastery.io/blog/should-I-learn-node-js/</a:t>
            </a:r>
            <a:endParaRPr lang="en-US" sz="1200" dirty="0">
              <a:latin typeface="Lora Medium"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latin typeface="Lora Medium" pitchFamily="2" charset="77"/>
              </a:rPr>
              <a:t>Most popular web frameworks in 2024: </a:t>
            </a:r>
            <a:r>
              <a:rPr lang="en-US" dirty="0">
                <a:solidFill>
                  <a:schemeClr val="bg1"/>
                </a:solidFill>
                <a:latin typeface="Lora Medium" pitchFamily="2" charset="77"/>
                <a:hlinkClick r:id="rId5"/>
              </a:rPr>
              <a:t>https://radixweb.com/blog/best-backend-frameworks</a:t>
            </a:r>
            <a:br>
              <a:rPr lang="en-US" sz="1200" dirty="0">
                <a:latin typeface="Lora Medium" pitchFamily="2" charset="77"/>
              </a:rPr>
            </a:br>
            <a:br>
              <a:rPr lang="en-US" sz="1200" dirty="0">
                <a:latin typeface="Lora Medium" pitchFamily="2" charset="77"/>
              </a:rPr>
            </a:br>
            <a:br>
              <a:rPr lang="en-US" sz="1200" dirty="0">
                <a:latin typeface="Lora Medium" pitchFamily="2" charset="77"/>
              </a:rPr>
            </a:br>
            <a:br>
              <a:rPr lang="en-US" sz="1200" dirty="0">
                <a:latin typeface="Lora Medium" pitchFamily="2" charset="77"/>
              </a:rPr>
            </a:br>
            <a:endParaRPr lang="en-US" sz="1200" dirty="0">
              <a:latin typeface="Lora Medium" pitchFamily="2" charset="77"/>
            </a:endParaRPr>
          </a:p>
          <a:p>
            <a:pPr marL="171450" indent="-171450">
              <a:buFont typeface="Arial" panose="020B0604020202020204" pitchFamily="34" charset="0"/>
              <a:buChar char="•"/>
            </a:pPr>
            <a:endParaRPr lang="en-US" sz="1200" dirty="0">
              <a:latin typeface="Lora Medium" pitchFamily="2" charset="77"/>
            </a:endParaRPr>
          </a:p>
          <a:p>
            <a:endParaRPr lang="en-US" dirty="0"/>
          </a:p>
        </p:txBody>
      </p:sp>
      <p:sp>
        <p:nvSpPr>
          <p:cNvPr id="4" name="Slide Number Placeholder 3"/>
          <p:cNvSpPr>
            <a:spLocks noGrp="1"/>
          </p:cNvSpPr>
          <p:nvPr>
            <p:ph type="sldNum" sz="quarter" idx="5"/>
          </p:nvPr>
        </p:nvSpPr>
        <p:spPr/>
        <p:txBody>
          <a:bodyPr/>
          <a:lstStyle/>
          <a:p>
            <a:fld id="{5223B510-DEDE-3C4C-A842-ED2A7218F1C2}" type="slidenum">
              <a:rPr lang="en-US" smtClean="0"/>
              <a:t>14</a:t>
            </a:fld>
            <a:endParaRPr lang="en-US"/>
          </a:p>
        </p:txBody>
      </p:sp>
    </p:spTree>
    <p:extLst>
      <p:ext uri="{BB962C8B-B14F-4D97-AF65-F5344CB8AC3E}">
        <p14:creationId xmlns:p14="http://schemas.microsoft.com/office/powerpoint/2010/main" val="2566863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Lora Medium" pitchFamily="2" charset="77"/>
              </a:rPr>
              <a:t>Node.js is used to run JavaScript. Not everyone is a fan of JavaScript, which is understandable. The following are reasons people do not like JS:</a:t>
            </a:r>
          </a:p>
          <a:p>
            <a:pPr marL="628650" lvl="1" indent="-171450">
              <a:buFont typeface="Arial" panose="020B0604020202020204" pitchFamily="34" charset="0"/>
              <a:buChar char="•"/>
            </a:pPr>
            <a:r>
              <a:rPr lang="en-US" sz="1200" dirty="0">
                <a:latin typeface="Lora Medium" pitchFamily="2" charset="77"/>
              </a:rPr>
              <a:t>Automatic type conversion (coercion) – interpreter automatically converts one data type to another.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Can use Typescript to have JS with types, but that is a whole other language you need to learn on top of JS. Some developers do not like that.</a:t>
            </a:r>
          </a:p>
          <a:p>
            <a:pPr marL="628650" lvl="1" indent="-171450">
              <a:buFont typeface="Arial" panose="020B0604020202020204" pitchFamily="34" charset="0"/>
              <a:buChar char="•"/>
            </a:pPr>
            <a:r>
              <a:rPr lang="en-US" sz="1200" dirty="0">
                <a:latin typeface="Lora Medium" pitchFamily="2" charset="77"/>
              </a:rPr>
              <a:t>Interpreted vs Compiled language – you do not always know about the errors in JavaScript until runtime</a:t>
            </a:r>
          </a:p>
          <a:p>
            <a:pPr marL="628650" lvl="1" indent="-171450">
              <a:buFont typeface="Arial" panose="020B0604020202020204" pitchFamily="34" charset="0"/>
              <a:buChar char="•"/>
            </a:pPr>
            <a:r>
              <a:rPr lang="en-US" sz="1200" dirty="0">
                <a:latin typeface="Lora Medium" pitchFamily="2" charset="77"/>
              </a:rPr>
              <a:t>JavaScript has two special values to represent no values: </a:t>
            </a:r>
            <a:r>
              <a:rPr lang="en-US" sz="1200" b="1" dirty="0">
                <a:latin typeface="Lora Medium" pitchFamily="2" charset="77"/>
              </a:rPr>
              <a:t>null</a:t>
            </a:r>
            <a:r>
              <a:rPr lang="en-US" sz="1200" dirty="0">
                <a:latin typeface="Lora Medium" pitchFamily="2" charset="77"/>
              </a:rPr>
              <a:t> and </a:t>
            </a:r>
            <a:r>
              <a:rPr lang="en-US" sz="1200" b="1" dirty="0">
                <a:latin typeface="Lora Medium" pitchFamily="2" charset="77"/>
              </a:rPr>
              <a:t>undefined</a:t>
            </a:r>
          </a:p>
          <a:p>
            <a:pPr marL="1085850" lvl="2" indent="-171450">
              <a:buFont typeface="Arial" panose="020B0604020202020204" pitchFamily="34" charset="0"/>
              <a:buChar char="•"/>
            </a:pPr>
            <a:r>
              <a:rPr lang="en-US" sz="1200" b="1" dirty="0">
                <a:latin typeface="Lora Medium" pitchFamily="2" charset="77"/>
              </a:rPr>
              <a:t>undefined</a:t>
            </a:r>
            <a:r>
              <a:rPr lang="en-US" sz="1200" dirty="0">
                <a:latin typeface="Lora Medium" pitchFamily="2" charset="77"/>
              </a:rPr>
              <a:t> – no variable assigned</a:t>
            </a:r>
          </a:p>
          <a:p>
            <a:pPr marL="1085850" lvl="2" indent="-171450">
              <a:buFont typeface="Arial" panose="020B0604020202020204" pitchFamily="34" charset="0"/>
              <a:buChar char="•"/>
            </a:pPr>
            <a:r>
              <a:rPr lang="en-US" sz="1200" b="1" dirty="0">
                <a:latin typeface="Lora Medium" pitchFamily="2" charset="77"/>
              </a:rPr>
              <a:t>null</a:t>
            </a:r>
            <a:r>
              <a:rPr lang="en-US" sz="1200" dirty="0">
                <a:latin typeface="Lora Medium" pitchFamily="2" charset="77"/>
              </a:rPr>
              <a:t> – intentionally empty</a:t>
            </a:r>
          </a:p>
          <a:p>
            <a:pPr marL="628650" lvl="1" indent="-171450">
              <a:buFont typeface="Arial" panose="020B0604020202020204" pitchFamily="34" charset="0"/>
              <a:buChar char="•"/>
            </a:pPr>
            <a:r>
              <a:rPr lang="en-US" sz="1200" dirty="0">
                <a:latin typeface="Lora Medium" pitchFamily="2" charset="77"/>
              </a:rPr>
              <a:t>JavaScript does not use classes – just syntactic “sugar” over constructor functions</a:t>
            </a:r>
          </a:p>
          <a:p>
            <a:pPr marL="1085850" lvl="2" indent="-171450">
              <a:buFont typeface="Arial" panose="020B0604020202020204" pitchFamily="34" charset="0"/>
              <a:buChar char="•"/>
            </a:pPr>
            <a:r>
              <a:rPr lang="en-US" sz="1200" dirty="0">
                <a:latin typeface="Lora Medium" pitchFamily="2" charset="77"/>
              </a:rPr>
              <a:t>JS uses prototypical inheritance</a:t>
            </a:r>
          </a:p>
          <a:p>
            <a:pPr marL="628650" lvl="1" indent="-171450">
              <a:buFont typeface="Arial" panose="020B0604020202020204" pitchFamily="34" charset="0"/>
              <a:buChar char="•"/>
            </a:pPr>
            <a:r>
              <a:rPr lang="en-US" sz="1200" dirty="0">
                <a:latin typeface="Lora Medium" pitchFamily="2" charset="77"/>
              </a:rPr>
              <a:t>Module system in JavaScript</a:t>
            </a:r>
          </a:p>
          <a:p>
            <a:pPr marL="1085850" lvl="2" indent="-171450">
              <a:buFont typeface="Arial" panose="020B0604020202020204" pitchFamily="34" charset="0"/>
              <a:buChar char="•"/>
            </a:pPr>
            <a:r>
              <a:rPr lang="en-US" sz="1200" dirty="0">
                <a:latin typeface="Lora Medium" pitchFamily="2" charset="77"/>
              </a:rPr>
              <a:t>JS was not originally designed for large-scale applications</a:t>
            </a:r>
          </a:p>
          <a:p>
            <a:pPr marL="1085850" lvl="2" indent="-171450">
              <a:buFont typeface="Arial" panose="020B0604020202020204" pitchFamily="34" charset="0"/>
              <a:buChar char="•"/>
            </a:pPr>
            <a:r>
              <a:rPr lang="en-US" sz="1200" dirty="0">
                <a:latin typeface="Lora Medium" pitchFamily="2" charset="77"/>
              </a:rPr>
              <a:t>JS has different module systems, and each module system has their own syntax. Therefore, we may need to translate between module systems. This adds a layer of complexity that can be hard to understand at times.</a:t>
            </a:r>
          </a:p>
          <a:p>
            <a:pPr marL="1543050" lvl="3" indent="-171450">
              <a:buFont typeface="Arial" panose="020B0604020202020204" pitchFamily="34" charset="0"/>
              <a:buChar char="•"/>
            </a:pPr>
            <a:r>
              <a:rPr lang="en-US" sz="1200" dirty="0" err="1">
                <a:latin typeface="Lora Medium" pitchFamily="2" charset="77"/>
              </a:rPr>
              <a:t>CommonJS</a:t>
            </a:r>
            <a:r>
              <a:rPr lang="en-US" sz="1200" dirty="0">
                <a:latin typeface="Lora Medium" pitchFamily="2" charset="77"/>
              </a:rPr>
              <a:t>, ES6 Modules (ESM), UMD (Universal Module Definition), and AMD (Asynchronous Module Definition)</a:t>
            </a:r>
            <a:br>
              <a:rPr lang="en-US" sz="1200" dirty="0">
                <a:latin typeface="Lora Medium" pitchFamily="2" charset="77"/>
              </a:rPr>
            </a:br>
            <a:endParaRPr lang="en-US" sz="1200" dirty="0">
              <a:latin typeface="Lora Medium" pitchFamily="2" charset="77"/>
            </a:endParaRPr>
          </a:p>
          <a:p>
            <a:pPr marL="171450" indent="-171450">
              <a:buFont typeface="Arial" panose="020B0604020202020204" pitchFamily="34" charset="0"/>
              <a:buChar char="•"/>
            </a:pPr>
            <a:r>
              <a:rPr lang="en-US" sz="1200" dirty="0">
                <a:latin typeface="Lora Medium" pitchFamily="2" charset="77"/>
              </a:rPr>
              <a:t>Callback hell / the Pyramid of Doom. Solutions to help with nested/complex callbacks is to use async/await as alternatives to callbacks.</a:t>
            </a:r>
          </a:p>
          <a:p>
            <a:pPr marL="628650" lvl="1" indent="-171450">
              <a:buFont typeface="Arial" panose="020B0604020202020204" pitchFamily="34" charset="0"/>
              <a:buChar char="•"/>
            </a:pPr>
            <a:r>
              <a:rPr lang="en-US" sz="1200" dirty="0">
                <a:latin typeface="Lora Medium" pitchFamily="2" charset="77"/>
              </a:rPr>
              <a:t>A callback function is a function that is executed after another function finishes execution.</a:t>
            </a:r>
            <a:br>
              <a:rPr lang="en-US" sz="1200" dirty="0">
                <a:latin typeface="Lora Medium" pitchFamily="2" charset="77"/>
              </a:rPr>
            </a:br>
            <a:endParaRPr lang="en-US" sz="1200" dirty="0">
              <a:latin typeface="Lora Medium" pitchFamily="2" charset="77"/>
            </a:endParaRPr>
          </a:p>
          <a:p>
            <a:pPr marL="171450" indent="-171450">
              <a:buFont typeface="Arial" panose="020B0604020202020204" pitchFamily="34" charset="0"/>
              <a:buChar char="•"/>
            </a:pPr>
            <a:r>
              <a:rPr lang="en-US" sz="1200" dirty="0">
                <a:latin typeface="Lora Medium" pitchFamily="2" charset="77"/>
              </a:rPr>
              <a:t>Node.js and NPM</a:t>
            </a:r>
          </a:p>
          <a:p>
            <a:pPr marL="171450" indent="-171450">
              <a:buFont typeface="Arial" panose="020B0604020202020204" pitchFamily="34" charset="0"/>
              <a:buChar char="•"/>
            </a:pPr>
            <a:r>
              <a:rPr lang="en-US" sz="1200" dirty="0">
                <a:latin typeface="Lora Medium" pitchFamily="2" charset="77"/>
              </a:rPr>
              <a:t>Library support can be lacking for certain modules and </a:t>
            </a:r>
            <a:r>
              <a:rPr lang="en-US" sz="1200" dirty="0" err="1">
                <a:latin typeface="Lora Medium" pitchFamily="2" charset="77"/>
              </a:rPr>
              <a:t>npm</a:t>
            </a:r>
            <a:r>
              <a:rPr lang="en-US" sz="1200" dirty="0">
                <a:latin typeface="Lora Medium" pitchFamily="2" charset="77"/>
              </a:rPr>
              <a:t> packages.</a:t>
            </a:r>
          </a:p>
          <a:p>
            <a:pPr marL="171450" indent="-171450">
              <a:buFont typeface="Arial" panose="020B0604020202020204" pitchFamily="34" charset="0"/>
              <a:buChar char="•"/>
            </a:pPr>
            <a:r>
              <a:rPr lang="en-US" sz="1200" dirty="0">
                <a:latin typeface="Lora Medium" pitchFamily="2" charset="77"/>
              </a:rPr>
              <a:t>Certain </a:t>
            </a:r>
            <a:r>
              <a:rPr lang="en-US" sz="1200" dirty="0" err="1">
                <a:latin typeface="Lora Medium" pitchFamily="2" charset="77"/>
              </a:rPr>
              <a:t>npm</a:t>
            </a:r>
            <a:r>
              <a:rPr lang="en-US" sz="1200" dirty="0">
                <a:latin typeface="Lora Medium" pitchFamily="2" charset="77"/>
              </a:rPr>
              <a:t> packages could be a security issue because </a:t>
            </a:r>
            <a:r>
              <a:rPr lang="en-US" sz="1200" dirty="0" err="1">
                <a:latin typeface="Lora Medium" pitchFamily="2" charset="77"/>
              </a:rPr>
              <a:t>npm</a:t>
            </a:r>
            <a:r>
              <a:rPr lang="en-US" sz="1200" dirty="0">
                <a:latin typeface="Lora Medium" pitchFamily="2" charset="77"/>
              </a:rPr>
              <a:t> is comprised of third parties who may sometimes publish packages that are intentionally or unintentionally insecure.</a:t>
            </a:r>
            <a:br>
              <a:rPr lang="en-US" sz="1200" dirty="0">
                <a:latin typeface="Lora Medium" pitchFamily="2" charset="77"/>
              </a:rPr>
            </a:br>
            <a:endParaRPr lang="en-US" sz="1200" dirty="0">
              <a:latin typeface="Lora Medium" pitchFamily="2" charset="77"/>
            </a:endParaRPr>
          </a:p>
          <a:p>
            <a:pPr marL="171450" indent="-171450">
              <a:buFont typeface="Arial" panose="020B0604020202020204" pitchFamily="34" charset="0"/>
              <a:buChar char="•"/>
            </a:pPr>
            <a:r>
              <a:rPr lang="en-US" sz="1200" dirty="0">
                <a:latin typeface="Lora Medium" pitchFamily="2" charset="77"/>
              </a:rPr>
              <a:t>Despite the drawbacks, JavaScript is not going anywhere for a very long time – it is everywhere. It runs on the web and on servers (thanks to Node.js). </a:t>
            </a:r>
          </a:p>
          <a:p>
            <a:pPr marL="628650" lvl="1" indent="-171450">
              <a:buFont typeface="Arial" panose="020B0604020202020204" pitchFamily="34" charset="0"/>
              <a:buChar char="•"/>
            </a:pPr>
            <a:r>
              <a:rPr lang="en-US" sz="1200" dirty="0">
                <a:latin typeface="Lora Medium" pitchFamily="2" charset="77"/>
              </a:rPr>
              <a:t>Therefore, it is reasonable to assume that Node.js will also be around for quite some time.</a:t>
            </a:r>
          </a:p>
          <a:p>
            <a:pPr marL="628650" lvl="1" indent="-171450">
              <a:buFont typeface="Arial" panose="020B0604020202020204" pitchFamily="34" charset="0"/>
              <a:buChar char="•"/>
            </a:pPr>
            <a:r>
              <a:rPr lang="en-US" sz="1200" dirty="0">
                <a:latin typeface="Lora Medium" pitchFamily="2" charset="77"/>
              </a:rPr>
              <a:t>Node.js may be worth looking into becoming more familiar with it especially in terms of web development.</a:t>
            </a:r>
          </a:p>
          <a:p>
            <a:pPr marL="628650" lvl="1" indent="-171450">
              <a:buFont typeface="Arial" panose="020B0604020202020204" pitchFamily="34" charset="0"/>
              <a:buChar char="•"/>
            </a:pPr>
            <a:r>
              <a:rPr lang="en-US" sz="1200" dirty="0">
                <a:latin typeface="Lora Medium" pitchFamily="2" charset="77"/>
              </a:rPr>
              <a:t>You can get nice paying jobs if you understand JavaScript well. It is a nice tool to have in your programmer toolbelt.</a:t>
            </a:r>
            <a:br>
              <a:rPr lang="en-US" sz="1200" dirty="0">
                <a:latin typeface="Lora Medium" pitchFamily="2" charset="77"/>
              </a:rPr>
            </a:br>
            <a:br>
              <a:rPr lang="en-US" sz="1200" dirty="0">
                <a:latin typeface="Lora Medium" pitchFamily="2" charset="77"/>
              </a:rPr>
            </a:br>
            <a:br>
              <a:rPr lang="en-US" sz="1200" dirty="0">
                <a:latin typeface="Lora Medium" pitchFamily="2" charset="77"/>
              </a:rPr>
            </a:br>
            <a:br>
              <a:rPr lang="en-US" sz="1200" dirty="0">
                <a:latin typeface="Lora Medium" pitchFamily="2" charset="77"/>
              </a:rPr>
            </a:br>
            <a:endParaRPr lang="en-US" sz="1200" dirty="0">
              <a:latin typeface="Lora Medium" pitchFamily="2" charset="77"/>
            </a:endParaRPr>
          </a:p>
          <a:p>
            <a:pPr marL="171450" indent="-171450">
              <a:buFont typeface="Arial" panose="020B0604020202020204" pitchFamily="34" charset="0"/>
              <a:buChar char="•"/>
            </a:pPr>
            <a:endParaRPr lang="en-US" sz="1200" dirty="0">
              <a:latin typeface="Lora Medium" pitchFamily="2" charset="77"/>
            </a:endParaRPr>
          </a:p>
          <a:p>
            <a:endParaRPr lang="en-US" dirty="0"/>
          </a:p>
        </p:txBody>
      </p:sp>
      <p:sp>
        <p:nvSpPr>
          <p:cNvPr id="4" name="Slide Number Placeholder 3"/>
          <p:cNvSpPr>
            <a:spLocks noGrp="1"/>
          </p:cNvSpPr>
          <p:nvPr>
            <p:ph type="sldNum" sz="quarter" idx="5"/>
          </p:nvPr>
        </p:nvSpPr>
        <p:spPr/>
        <p:txBody>
          <a:bodyPr/>
          <a:lstStyle/>
          <a:p>
            <a:fld id="{5223B510-DEDE-3C4C-A842-ED2A7218F1C2}" type="slidenum">
              <a:rPr lang="en-US" smtClean="0"/>
              <a:t>15</a:t>
            </a:fld>
            <a:endParaRPr lang="en-US"/>
          </a:p>
        </p:txBody>
      </p:sp>
    </p:spTree>
    <p:extLst>
      <p:ext uri="{BB962C8B-B14F-4D97-AF65-F5344CB8AC3E}">
        <p14:creationId xmlns:p14="http://schemas.microsoft.com/office/powerpoint/2010/main" val="834977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latin typeface="Lora" pitchFamily="2" charset="77"/>
              </a:rPr>
              <a:t>Companies that use or have used Node.js:</a:t>
            </a:r>
            <a:br>
              <a:rPr lang="en-US" b="1" dirty="0">
                <a:latin typeface="Lora" pitchFamily="2" charset="77"/>
              </a:rPr>
            </a:br>
            <a:endParaRPr lang="en-US" b="1" dirty="0">
              <a:latin typeface="Lora" pitchFamily="2" charset="77"/>
            </a:endParaRPr>
          </a:p>
          <a:p>
            <a:pPr marL="171450" lvl="0" indent="-171450">
              <a:buFont typeface="Arial" panose="020B0604020202020204" pitchFamily="34" charset="0"/>
              <a:buChar char="•"/>
            </a:pPr>
            <a:r>
              <a:rPr lang="en-US" dirty="0">
                <a:latin typeface="Lora Medium" pitchFamily="2" charset="77"/>
              </a:rPr>
              <a:t>Companies that use Node.js see it as an ideal choice for building highly scalable services.</a:t>
            </a:r>
          </a:p>
          <a:p>
            <a:pPr marL="171450" lvl="0" indent="-171450">
              <a:buFont typeface="Arial" panose="020B0604020202020204" pitchFamily="34" charset="0"/>
              <a:buChar char="•"/>
            </a:pPr>
            <a:r>
              <a:rPr lang="en-US" dirty="0">
                <a:latin typeface="Lora Medium" pitchFamily="2" charset="77"/>
              </a:rPr>
              <a:t>A lot of the uses involve improving user experience and scalability.</a:t>
            </a:r>
          </a:p>
          <a:p>
            <a:pPr marL="171450" lvl="0" indent="-171450">
              <a:buFont typeface="Arial" panose="020B0604020202020204" pitchFamily="34" charset="0"/>
              <a:buChar char="•"/>
            </a:pPr>
            <a:r>
              <a:rPr lang="en-US" dirty="0">
                <a:latin typeface="Lora Medium" pitchFamily="2" charset="77"/>
              </a:rPr>
              <a:t>See more details on companies below.</a:t>
            </a:r>
            <a:br>
              <a:rPr lang="en-US" dirty="0">
                <a:latin typeface="Lora Medium" pitchFamily="2" charset="77"/>
              </a:rPr>
            </a:br>
            <a:endParaRPr lang="en-US" sz="1200" dirty="0">
              <a:latin typeface="Lora Medium" pitchFamily="2" charset="77"/>
            </a:endParaRPr>
          </a:p>
          <a:p>
            <a:pPr marL="171450" indent="-171450">
              <a:buFont typeface="Arial" panose="020B0604020202020204" pitchFamily="34" charset="0"/>
              <a:buChar char="•"/>
            </a:pPr>
            <a:r>
              <a:rPr lang="en-US" sz="1200" b="1" dirty="0">
                <a:latin typeface="Lora" pitchFamily="2" charset="77"/>
              </a:rPr>
              <a:t>PayPal</a:t>
            </a:r>
            <a:r>
              <a:rPr lang="en-US" sz="1200" dirty="0">
                <a:latin typeface="Lora Medium" pitchFamily="2" charset="77"/>
              </a:rPr>
              <a:t> (only example where you list out more details - can access link for more info on how companies have used Node.js if needed)</a:t>
            </a:r>
          </a:p>
          <a:p>
            <a:pPr marL="628650" lvl="1" indent="-171450">
              <a:buFont typeface="Arial" panose="020B0604020202020204" pitchFamily="34" charset="0"/>
              <a:buChar char="•"/>
            </a:pPr>
            <a:r>
              <a:rPr lang="en-US" sz="1200" dirty="0">
                <a:latin typeface="Lora Medium" pitchFamily="2" charset="77"/>
              </a:rPr>
              <a:t>Used Node.js to build out one of their applications</a:t>
            </a:r>
          </a:p>
          <a:p>
            <a:pPr marL="628650" lvl="1" indent="-171450">
              <a:buFont typeface="Arial" panose="020B0604020202020204" pitchFamily="34" charset="0"/>
              <a:buChar char="•"/>
            </a:pPr>
            <a:r>
              <a:rPr lang="en-US" sz="1200" dirty="0">
                <a:latin typeface="Lora Medium" pitchFamily="2" charset="77"/>
              </a:rPr>
              <a:t>Built the application twice as fast with fewer people</a:t>
            </a:r>
          </a:p>
          <a:p>
            <a:pPr marL="628650" lvl="1" indent="-171450">
              <a:buFont typeface="Arial" panose="020B0604020202020204" pitchFamily="34" charset="0"/>
              <a:buChar char="•"/>
            </a:pPr>
            <a:r>
              <a:rPr lang="en-US" sz="1200" dirty="0">
                <a:latin typeface="Lora Medium" pitchFamily="2" charset="77"/>
              </a:rPr>
              <a:t>33% fewer lines of code</a:t>
            </a:r>
          </a:p>
          <a:p>
            <a:pPr marL="628650" lvl="1" indent="-171450">
              <a:buFont typeface="Arial" panose="020B0604020202020204" pitchFamily="34" charset="0"/>
              <a:buChar char="•"/>
            </a:pPr>
            <a:r>
              <a:rPr lang="en-US" sz="1200" dirty="0">
                <a:latin typeface="Lora Medium" pitchFamily="2" charset="77"/>
              </a:rPr>
              <a:t>40% fewer files</a:t>
            </a:r>
          </a:p>
          <a:p>
            <a:pPr marL="628650" lvl="1" indent="-171450">
              <a:buFont typeface="Arial" panose="020B0604020202020204" pitchFamily="34" charset="0"/>
              <a:buChar char="•"/>
            </a:pPr>
            <a:r>
              <a:rPr lang="en-US" sz="1200" dirty="0">
                <a:latin typeface="Lora Medium" pitchFamily="2" charset="77"/>
              </a:rPr>
              <a:t>2x request/sec</a:t>
            </a:r>
          </a:p>
          <a:p>
            <a:pPr marL="628650" lvl="1" indent="-171450">
              <a:buFont typeface="Arial" panose="020B0604020202020204" pitchFamily="34" charset="0"/>
              <a:buChar char="•"/>
            </a:pPr>
            <a:r>
              <a:rPr lang="en-US" sz="1200" dirty="0">
                <a:latin typeface="Lora Medium" pitchFamily="2" charset="77"/>
              </a:rPr>
              <a:t>35% faster response time</a:t>
            </a:r>
          </a:p>
          <a:p>
            <a:pPr marL="628650" lvl="1" indent="-171450">
              <a:buFont typeface="Arial" panose="020B0604020202020204" pitchFamily="34" charset="0"/>
              <a:buChar char="•"/>
            </a:pPr>
            <a:r>
              <a:rPr lang="en-US" sz="1200" dirty="0">
                <a:latin typeface="Lora Medium" pitchFamily="2" charset="77"/>
              </a:rPr>
              <a:t>Source for this information: https://</a:t>
            </a:r>
            <a:r>
              <a:rPr lang="en-US" sz="1200" dirty="0" err="1">
                <a:latin typeface="Lora Medium" pitchFamily="2" charset="77"/>
              </a:rPr>
              <a:t>inoxoft.com</a:t>
            </a:r>
            <a:r>
              <a:rPr lang="en-US" sz="1200" dirty="0">
                <a:latin typeface="Lora Medium" pitchFamily="2" charset="77"/>
              </a:rPr>
              <a:t>/blog/which-companies-use-</a:t>
            </a:r>
            <a:r>
              <a:rPr lang="en-US" sz="1200" dirty="0" err="1">
                <a:latin typeface="Lora Medium" pitchFamily="2" charset="77"/>
              </a:rPr>
              <a:t>nodejs</a:t>
            </a:r>
            <a:r>
              <a:rPr lang="en-US" sz="1200" dirty="0">
                <a:latin typeface="Lora Medium" pitchFamily="2" charset="77"/>
              </a:rPr>
              <a:t>-and-why-they-do-that/</a:t>
            </a:r>
          </a:p>
          <a:p>
            <a:pPr marL="171450" indent="-171450">
              <a:buFont typeface="Arial" panose="020B0604020202020204" pitchFamily="34" charset="0"/>
              <a:buChar char="•"/>
            </a:pPr>
            <a:r>
              <a:rPr lang="en-US" sz="1200" b="1" dirty="0">
                <a:latin typeface="Lora" pitchFamily="2" charset="77"/>
              </a:rPr>
              <a:t>Uber</a:t>
            </a:r>
          </a:p>
          <a:p>
            <a:pPr marL="171450" indent="-171450">
              <a:buFont typeface="Arial" panose="020B0604020202020204" pitchFamily="34" charset="0"/>
              <a:buChar char="•"/>
            </a:pPr>
            <a:r>
              <a:rPr lang="en-US" sz="1200" b="1" dirty="0">
                <a:latin typeface="Lora" pitchFamily="2" charset="77"/>
              </a:rPr>
              <a:t>LinkedIn</a:t>
            </a:r>
          </a:p>
          <a:p>
            <a:pPr marL="171450" indent="-171450">
              <a:buFont typeface="Arial" panose="020B0604020202020204" pitchFamily="34" charset="0"/>
              <a:buChar char="•"/>
            </a:pPr>
            <a:r>
              <a:rPr lang="en-US" sz="1200" b="1" dirty="0">
                <a:latin typeface="Lora" pitchFamily="2" charset="77"/>
              </a:rPr>
              <a:t>Google Cloud</a:t>
            </a:r>
          </a:p>
          <a:p>
            <a:pPr marL="171450" indent="-171450">
              <a:buFont typeface="Arial" panose="020B0604020202020204" pitchFamily="34" charset="0"/>
              <a:buChar char="•"/>
            </a:pPr>
            <a:r>
              <a:rPr lang="en-US" sz="1200" b="1" dirty="0">
                <a:latin typeface="Lora" pitchFamily="2" charset="77"/>
              </a:rPr>
              <a:t>eBay</a:t>
            </a:r>
          </a:p>
          <a:p>
            <a:pPr marL="171450" indent="-171450">
              <a:buFont typeface="Arial" panose="020B0604020202020204" pitchFamily="34" charset="0"/>
              <a:buChar char="•"/>
            </a:pPr>
            <a:r>
              <a:rPr lang="en-US" sz="1200" b="1" dirty="0">
                <a:latin typeface="Lora" pitchFamily="2" charset="77"/>
              </a:rPr>
              <a:t>Netflix</a:t>
            </a:r>
          </a:p>
          <a:p>
            <a:pPr marL="171450" indent="-171450">
              <a:buFont typeface="Arial" panose="020B0604020202020204" pitchFamily="34" charset="0"/>
              <a:buChar char="•"/>
            </a:pPr>
            <a:r>
              <a:rPr lang="en-US" sz="1200" b="1" dirty="0">
                <a:latin typeface="Lora" pitchFamily="2" charset="77"/>
              </a:rPr>
              <a:t>Trello</a:t>
            </a:r>
          </a:p>
          <a:p>
            <a:pPr marL="171450" indent="-171450">
              <a:buFont typeface="Arial" panose="020B0604020202020204" pitchFamily="34" charset="0"/>
              <a:buChar char="•"/>
            </a:pPr>
            <a:r>
              <a:rPr lang="en-US" sz="1200" b="1" dirty="0">
                <a:latin typeface="Lora" pitchFamily="2" charset="77"/>
              </a:rPr>
              <a:t>NASA</a:t>
            </a:r>
          </a:p>
          <a:p>
            <a:pPr marL="171450" indent="-171450">
              <a:buFont typeface="Arial" panose="020B0604020202020204" pitchFamily="34" charset="0"/>
              <a:buChar char="•"/>
            </a:pPr>
            <a:r>
              <a:rPr lang="en-US" sz="1200" b="1" dirty="0">
                <a:latin typeface="Lora" pitchFamily="2" charset="77"/>
              </a:rPr>
              <a:t>Twitter / X</a:t>
            </a:r>
          </a:p>
          <a:p>
            <a:pPr marL="171450" indent="-171450">
              <a:buFont typeface="Arial" panose="020B0604020202020204" pitchFamily="34" charset="0"/>
              <a:buChar char="•"/>
            </a:pPr>
            <a:r>
              <a:rPr lang="en-US" sz="1200" b="1" dirty="0">
                <a:latin typeface="Lora" pitchFamily="2" charset="77"/>
              </a:rPr>
              <a:t>Walmart</a:t>
            </a:r>
          </a:p>
          <a:p>
            <a:pPr marL="171450" indent="-171450">
              <a:buFont typeface="Arial" panose="020B0604020202020204" pitchFamily="34" charset="0"/>
              <a:buChar char="•"/>
            </a:pPr>
            <a:r>
              <a:rPr lang="en-US" sz="1200" b="1" dirty="0">
                <a:latin typeface="Lora" pitchFamily="2" charset="77"/>
              </a:rPr>
              <a:t>Groupon</a:t>
            </a:r>
          </a:p>
          <a:p>
            <a:endParaRPr lang="en-US" dirty="0">
              <a:latin typeface="Lora Medium" pitchFamily="2" charset="77"/>
            </a:endParaRPr>
          </a:p>
        </p:txBody>
      </p:sp>
      <p:sp>
        <p:nvSpPr>
          <p:cNvPr id="4" name="Slide Number Placeholder 3"/>
          <p:cNvSpPr>
            <a:spLocks noGrp="1"/>
          </p:cNvSpPr>
          <p:nvPr>
            <p:ph type="sldNum" sz="quarter" idx="5"/>
          </p:nvPr>
        </p:nvSpPr>
        <p:spPr/>
        <p:txBody>
          <a:bodyPr/>
          <a:lstStyle/>
          <a:p>
            <a:fld id="{5223B510-DEDE-3C4C-A842-ED2A7218F1C2}" type="slidenum">
              <a:rPr lang="en-US" smtClean="0"/>
              <a:t>16</a:t>
            </a:fld>
            <a:endParaRPr lang="en-US"/>
          </a:p>
        </p:txBody>
      </p:sp>
    </p:spTree>
    <p:extLst>
      <p:ext uri="{BB962C8B-B14F-4D97-AF65-F5344CB8AC3E}">
        <p14:creationId xmlns:p14="http://schemas.microsoft.com/office/powerpoint/2010/main" val="442319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Lora Medium" pitchFamily="2" charset="77"/>
              </a:rPr>
              <a:t>Any questions or comments? Anything you think is worth sharing about Node.js that you may already know?</a:t>
            </a:r>
          </a:p>
        </p:txBody>
      </p:sp>
      <p:sp>
        <p:nvSpPr>
          <p:cNvPr id="4" name="Slide Number Placeholder 3"/>
          <p:cNvSpPr>
            <a:spLocks noGrp="1"/>
          </p:cNvSpPr>
          <p:nvPr>
            <p:ph type="sldNum" sz="quarter" idx="5"/>
          </p:nvPr>
        </p:nvSpPr>
        <p:spPr/>
        <p:txBody>
          <a:bodyPr/>
          <a:lstStyle/>
          <a:p>
            <a:fld id="{5223B510-DEDE-3C4C-A842-ED2A7218F1C2}" type="slidenum">
              <a:rPr lang="en-US" smtClean="0"/>
              <a:t>17</a:t>
            </a:fld>
            <a:endParaRPr lang="en-US"/>
          </a:p>
        </p:txBody>
      </p:sp>
    </p:spTree>
    <p:extLst>
      <p:ext uri="{BB962C8B-B14F-4D97-AF65-F5344CB8AC3E}">
        <p14:creationId xmlns:p14="http://schemas.microsoft.com/office/powerpoint/2010/main" val="2923309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Lora Medium" pitchFamily="2" charset="77"/>
              </a:rPr>
              <a:t>Node.js Website: </a:t>
            </a:r>
            <a:r>
              <a:rPr lang="en-US" sz="1200" dirty="0">
                <a:latin typeface="Lora Medium" pitchFamily="2" charset="77"/>
                <a:hlinkClick r:id="rId3"/>
              </a:rPr>
              <a:t>https://nodejs.org/en</a:t>
            </a:r>
            <a:endParaRPr lang="en-US" sz="1200" dirty="0">
              <a:latin typeface="Lora Medium" pitchFamily="2" charset="77"/>
            </a:endParaRPr>
          </a:p>
          <a:p>
            <a:pPr marL="171450" indent="-171450">
              <a:buFont typeface="Arial" panose="020B0604020202020204" pitchFamily="34" charset="0"/>
              <a:buChar char="•"/>
            </a:pPr>
            <a:r>
              <a:rPr lang="en-US" sz="1200" dirty="0">
                <a:latin typeface="Lora Medium" pitchFamily="2" charset="77"/>
              </a:rPr>
              <a:t>Node.js GitHub Repository: </a:t>
            </a:r>
            <a:r>
              <a:rPr lang="en-US" sz="1200" dirty="0">
                <a:latin typeface="Lora Medium" pitchFamily="2" charset="77"/>
                <a:hlinkClick r:id="rId4"/>
              </a:rPr>
              <a:t>https://github.com/nodejs/node</a:t>
            </a:r>
            <a:endParaRPr lang="en-US" sz="1200" dirty="0">
              <a:latin typeface="Lora Medium" pitchFamily="2" charset="77"/>
            </a:endParaRPr>
          </a:p>
          <a:p>
            <a:pPr marL="171450" indent="-171450">
              <a:buFont typeface="Arial" panose="020B0604020202020204" pitchFamily="34" charset="0"/>
              <a:buChar char="•"/>
            </a:pPr>
            <a:r>
              <a:rPr lang="en-US" sz="1200" dirty="0" err="1">
                <a:latin typeface="Lora Medium" pitchFamily="2" charset="77"/>
              </a:rPr>
              <a:t>NodeSchool.io</a:t>
            </a:r>
            <a:r>
              <a:rPr lang="en-US" sz="1200" dirty="0">
                <a:latin typeface="Lora Medium" pitchFamily="2" charset="77"/>
              </a:rPr>
              <a:t>: </a:t>
            </a:r>
            <a:r>
              <a:rPr lang="en-US" sz="1200" dirty="0">
                <a:latin typeface="Lora Medium" pitchFamily="2" charset="77"/>
                <a:hlinkClick r:id="rId5"/>
              </a:rPr>
              <a:t>https://nodeschool.io/</a:t>
            </a:r>
            <a:endParaRPr lang="en-US" sz="1200" dirty="0">
              <a:latin typeface="Lora Medium" pitchFamily="2" charset="77"/>
            </a:endParaRPr>
          </a:p>
          <a:p>
            <a:pPr marL="171450" indent="-171450">
              <a:buFont typeface="Arial" panose="020B0604020202020204" pitchFamily="34" charset="0"/>
              <a:buChar char="•"/>
            </a:pPr>
            <a:r>
              <a:rPr lang="en-US" sz="1200" dirty="0" err="1">
                <a:latin typeface="Lora Medium" pitchFamily="2" charset="77"/>
              </a:rPr>
              <a:t>FreeCodeCamp</a:t>
            </a:r>
            <a:r>
              <a:rPr lang="en-US" sz="1200" dirty="0">
                <a:latin typeface="Lora Medium" pitchFamily="2" charset="77"/>
              </a:rPr>
              <a:t>: </a:t>
            </a:r>
            <a:r>
              <a:rPr lang="en-US" sz="1200" dirty="0">
                <a:latin typeface="Lora Medium" pitchFamily="2" charset="77"/>
                <a:hlinkClick r:id="rId6"/>
              </a:rPr>
              <a:t>https://www.freecodecamp.org/</a:t>
            </a:r>
            <a:endParaRPr lang="en-US" sz="1200" dirty="0">
              <a:latin typeface="Lora Medium" pitchFamily="2" charset="77"/>
            </a:endParaRPr>
          </a:p>
          <a:p>
            <a:pPr marL="171450" indent="-171450">
              <a:buFont typeface="Arial" panose="020B0604020202020204" pitchFamily="34" charset="0"/>
              <a:buChar char="•"/>
            </a:pPr>
            <a:r>
              <a:rPr lang="en-US" sz="1200" dirty="0">
                <a:latin typeface="Lora Medium" pitchFamily="2" charset="77"/>
              </a:rPr>
              <a:t>Udemy: </a:t>
            </a:r>
            <a:r>
              <a:rPr lang="en-US" sz="1200" dirty="0">
                <a:latin typeface="Lora Medium" pitchFamily="2" charset="77"/>
                <a:hlinkClick r:id="rId7"/>
              </a:rPr>
              <a:t>https://www.udemy.com/</a:t>
            </a:r>
            <a:endParaRPr lang="en-US" sz="1200" dirty="0">
              <a:latin typeface="Lora Medium" pitchFamily="2" charset="77"/>
            </a:endParaRPr>
          </a:p>
          <a:p>
            <a:pPr marL="171450" indent="-171450">
              <a:buFont typeface="Arial" panose="020B0604020202020204" pitchFamily="34" charset="0"/>
              <a:buChar char="•"/>
            </a:pPr>
            <a:r>
              <a:rPr lang="en-US" sz="1200" dirty="0">
                <a:latin typeface="Lora Medium" pitchFamily="2" charset="77"/>
              </a:rPr>
              <a:t>LinkedIn: </a:t>
            </a:r>
            <a:r>
              <a:rPr lang="en-US" sz="1200" dirty="0">
                <a:latin typeface="Lora Medium" pitchFamily="2" charset="77"/>
                <a:hlinkClick r:id="rId8"/>
              </a:rPr>
              <a:t>https://www.linkedin.com/company/node-js/</a:t>
            </a:r>
            <a:endParaRPr lang="en-US" sz="1200" dirty="0">
              <a:latin typeface="Lora Medium" pitchFamily="2" charset="77"/>
            </a:endParaRPr>
          </a:p>
          <a:p>
            <a:pPr marL="171450" indent="-171450">
              <a:buFont typeface="Arial" panose="020B0604020202020204" pitchFamily="34" charset="0"/>
              <a:buChar char="•"/>
            </a:pPr>
            <a:r>
              <a:rPr lang="en-US" sz="1200" dirty="0">
                <a:latin typeface="Lora Medium" pitchFamily="2" charset="77"/>
              </a:rPr>
              <a:t>Reddit: </a:t>
            </a:r>
            <a:r>
              <a:rPr lang="en-US" sz="1200" dirty="0">
                <a:latin typeface="Lora Medium" pitchFamily="2" charset="77"/>
                <a:hlinkClick r:id="rId9"/>
              </a:rPr>
              <a:t>https://www.reddit.com/r/node/</a:t>
            </a:r>
            <a:endParaRPr lang="en-US" sz="1200" dirty="0">
              <a:latin typeface="Lora Medium" pitchFamily="2" charset="77"/>
            </a:endParaRPr>
          </a:p>
          <a:p>
            <a:pPr marL="171450" indent="-171450">
              <a:buFont typeface="Arial" panose="020B0604020202020204" pitchFamily="34" charset="0"/>
              <a:buChar char="•"/>
            </a:pPr>
            <a:r>
              <a:rPr lang="en-US" sz="1200" dirty="0">
                <a:latin typeface="Lora Medium" pitchFamily="2" charset="77"/>
              </a:rPr>
              <a:t>The App Brewery: </a:t>
            </a:r>
            <a:r>
              <a:rPr lang="en-US" sz="1200" dirty="0">
                <a:latin typeface="Lora Medium" pitchFamily="2" charset="77"/>
                <a:hlinkClick r:id="rId10"/>
              </a:rPr>
              <a:t>https://appbrewery.com/courses/430756/lectures/6707408</a:t>
            </a:r>
            <a:endParaRPr lang="en-US" sz="1200" dirty="0">
              <a:latin typeface="Lora Medium" pitchFamily="2" charset="77"/>
            </a:endParaRPr>
          </a:p>
          <a:p>
            <a:pPr marL="171450" indent="-171450">
              <a:buFont typeface="Arial" panose="020B0604020202020204" pitchFamily="34" charset="0"/>
              <a:buChar char="•"/>
            </a:pPr>
            <a:r>
              <a:rPr lang="en-US" sz="1200" dirty="0" err="1">
                <a:latin typeface="Lora Medium" pitchFamily="2" charset="77"/>
              </a:rPr>
              <a:t>CodeSandbox</a:t>
            </a:r>
            <a:r>
              <a:rPr lang="en-US" sz="1200" dirty="0">
                <a:latin typeface="Lora Medium" pitchFamily="2" charset="77"/>
              </a:rPr>
              <a:t>: </a:t>
            </a:r>
            <a:r>
              <a:rPr lang="en-US" sz="1200" dirty="0">
                <a:latin typeface="Lora Medium" pitchFamily="2" charset="77"/>
                <a:hlinkClick r:id="rId11"/>
              </a:rPr>
              <a:t>https://codesandbox.io/signin?continue=/dashboard/home</a:t>
            </a:r>
            <a:endParaRPr lang="en-US" sz="1200" dirty="0">
              <a:latin typeface="Lora Medium" pitchFamily="2" charset="77"/>
            </a:endParaRPr>
          </a:p>
          <a:p>
            <a:endParaRPr lang="en-US" sz="1200" dirty="0">
              <a:latin typeface="Lora Medium" pitchFamily="2" charset="77"/>
            </a:endParaRPr>
          </a:p>
          <a:p>
            <a:endParaRPr lang="en-US" sz="1200" dirty="0">
              <a:latin typeface="Lora Medium" pitchFamily="2" charset="77"/>
            </a:endParaRPr>
          </a:p>
          <a:p>
            <a:endParaRPr lang="en-US" dirty="0"/>
          </a:p>
        </p:txBody>
      </p:sp>
      <p:sp>
        <p:nvSpPr>
          <p:cNvPr id="4" name="Slide Number Placeholder 3"/>
          <p:cNvSpPr>
            <a:spLocks noGrp="1"/>
          </p:cNvSpPr>
          <p:nvPr>
            <p:ph type="sldNum" sz="quarter" idx="5"/>
          </p:nvPr>
        </p:nvSpPr>
        <p:spPr/>
        <p:txBody>
          <a:bodyPr/>
          <a:lstStyle/>
          <a:p>
            <a:fld id="{5223B510-DEDE-3C4C-A842-ED2A7218F1C2}" type="slidenum">
              <a:rPr lang="en-US" smtClean="0"/>
              <a:t>18</a:t>
            </a:fld>
            <a:endParaRPr lang="en-US"/>
          </a:p>
        </p:txBody>
      </p:sp>
    </p:spTree>
    <p:extLst>
      <p:ext uri="{BB962C8B-B14F-4D97-AF65-F5344CB8AC3E}">
        <p14:creationId xmlns:p14="http://schemas.microsoft.com/office/powerpoint/2010/main" val="1123949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dirty="0">
                <a:latin typeface="Lora Medium" pitchFamily="2" charset="77"/>
              </a:rPr>
              <a:t>Can give the developers links to the sources listed above if they are curious.</a:t>
            </a:r>
          </a:p>
          <a:p>
            <a:pPr marL="628650" lvl="1" indent="-171450">
              <a:buFont typeface="Arial" panose="020B0604020202020204" pitchFamily="34" charset="0"/>
              <a:buChar char="•"/>
            </a:pPr>
            <a:r>
              <a:rPr lang="en-US" sz="1200" b="1" dirty="0">
                <a:latin typeface="Lora Medium" pitchFamily="2" charset="77"/>
              </a:rPr>
              <a:t>Book </a:t>
            </a:r>
            <a:r>
              <a:rPr lang="en-US" sz="1200" b="0" dirty="0">
                <a:latin typeface="Lora Medium" pitchFamily="2" charset="77"/>
              </a:rPr>
              <a:t>-</a:t>
            </a:r>
            <a:r>
              <a:rPr lang="en-US" sz="1200" b="1" dirty="0">
                <a:latin typeface="Lora Medium" pitchFamily="2" charset="77"/>
              </a:rPr>
              <a:t> </a:t>
            </a:r>
            <a:r>
              <a:rPr lang="en-US" sz="1200" dirty="0">
                <a:latin typeface="Lora Medium" pitchFamily="2" charset="77"/>
              </a:rPr>
              <a:t>“Learning Node.js Development” by Andrew Mead</a:t>
            </a:r>
          </a:p>
          <a:p>
            <a:pPr marL="628650" lvl="1" indent="-171450">
              <a:buFont typeface="Arial" panose="020B0604020202020204" pitchFamily="34" charset="0"/>
              <a:buChar char="•"/>
            </a:pPr>
            <a:r>
              <a:rPr lang="en-US" sz="1200" b="1" dirty="0">
                <a:latin typeface="Lora Medium" pitchFamily="2" charset="77"/>
              </a:rPr>
              <a:t>Blog </a:t>
            </a:r>
            <a:r>
              <a:rPr lang="en-US" sz="1200" b="0" dirty="0">
                <a:latin typeface="Lora Medium" pitchFamily="2" charset="77"/>
              </a:rPr>
              <a:t>-</a:t>
            </a:r>
            <a:r>
              <a:rPr lang="en-US" sz="1200" b="1" dirty="0">
                <a:latin typeface="Lora Medium" pitchFamily="2" charset="77"/>
              </a:rPr>
              <a:t> </a:t>
            </a:r>
            <a:r>
              <a:rPr lang="en-US" sz="1200" dirty="0">
                <a:latin typeface="Lora Medium" pitchFamily="2" charset="77"/>
              </a:rPr>
              <a:t>Node Weekly: </a:t>
            </a:r>
            <a:r>
              <a:rPr lang="en-US" sz="1200" dirty="0">
                <a:latin typeface="Lora Medium" pitchFamily="2" charset="77"/>
                <a:hlinkClick r:id="rId3"/>
              </a:rPr>
              <a:t>https://nodeweekly.com/</a:t>
            </a:r>
            <a:endParaRPr lang="en-US" sz="1200" dirty="0">
              <a:latin typeface="Lora Medium" pitchFamily="2" charset="77"/>
            </a:endParaRPr>
          </a:p>
          <a:p>
            <a:pPr marL="628650" lvl="1" indent="-171450">
              <a:buFont typeface="Arial" panose="020B0604020202020204" pitchFamily="34" charset="0"/>
              <a:buChar char="•"/>
            </a:pPr>
            <a:r>
              <a:rPr lang="en-US" sz="1200" b="1" dirty="0">
                <a:latin typeface="Lora Medium" pitchFamily="2" charset="77"/>
              </a:rPr>
              <a:t>Video </a:t>
            </a:r>
            <a:r>
              <a:rPr lang="en-US" sz="1200" b="0" dirty="0">
                <a:latin typeface="Lora Medium" pitchFamily="2" charset="77"/>
              </a:rPr>
              <a:t>-</a:t>
            </a:r>
            <a:r>
              <a:rPr lang="en-US" sz="1200" b="1" dirty="0">
                <a:latin typeface="Lora Medium" pitchFamily="2" charset="77"/>
              </a:rPr>
              <a:t> Node.js: The Documentary: </a:t>
            </a:r>
            <a:r>
              <a:rPr lang="en-US" sz="1200" dirty="0">
                <a:latin typeface="Lora Medium" pitchFamily="2" charset="77"/>
                <a:hlinkClick r:id="rId4"/>
              </a:rPr>
              <a:t>https://www.youtube.com/watch?v=LB8KwiiUGy0</a:t>
            </a:r>
            <a:endParaRPr lang="en-US" sz="1200" dirty="0">
              <a:latin typeface="Lora Medium" pitchFamily="2" charset="77"/>
            </a:endParaRPr>
          </a:p>
          <a:p>
            <a:pPr marL="628650" lvl="1" indent="-171450">
              <a:buFont typeface="Arial" panose="020B0604020202020204" pitchFamily="34" charset="0"/>
              <a:buChar char="•"/>
            </a:pPr>
            <a:r>
              <a:rPr lang="en-US" sz="1200" b="1" dirty="0">
                <a:latin typeface="Lora Medium" pitchFamily="2" charset="77"/>
              </a:rPr>
              <a:t>Course </a:t>
            </a:r>
            <a:r>
              <a:rPr lang="en-US" sz="1200" b="0" dirty="0">
                <a:latin typeface="Lora Medium" pitchFamily="2" charset="77"/>
              </a:rPr>
              <a:t>-</a:t>
            </a:r>
            <a:r>
              <a:rPr lang="en-US" sz="1200" b="1" dirty="0">
                <a:latin typeface="Lora Medium" pitchFamily="2" charset="77"/>
              </a:rPr>
              <a:t> </a:t>
            </a:r>
            <a:r>
              <a:rPr lang="en-US" sz="1200" dirty="0">
                <a:latin typeface="Lora Medium" pitchFamily="2" charset="77"/>
              </a:rPr>
              <a:t>Node.js Tutorial for Beginners: Learn Node in 1 Hour (Code with Mosh): </a:t>
            </a:r>
            <a:r>
              <a:rPr lang="en-US" sz="1200" dirty="0">
                <a:latin typeface="Lora Medium" pitchFamily="2" charset="77"/>
                <a:hlinkClick r:id="rId5"/>
              </a:rPr>
              <a:t>https://www.youtube.com/watch?v=TlB_eWDSMt4&amp;t=921s</a:t>
            </a:r>
            <a:endParaRPr lang="en-US" sz="1200" dirty="0">
              <a:latin typeface="Lora Medium" pitchFamily="2" charset="77"/>
            </a:endParaRPr>
          </a:p>
          <a:p>
            <a:pPr marL="628650" lvl="1" indent="-171450">
              <a:buFont typeface="Arial" panose="020B0604020202020204" pitchFamily="34" charset="0"/>
              <a:buChar char="•"/>
            </a:pPr>
            <a:r>
              <a:rPr lang="en-US" sz="1200" b="1" dirty="0">
                <a:latin typeface="Lora Medium" pitchFamily="2" charset="77"/>
              </a:rPr>
              <a:t>Course </a:t>
            </a:r>
            <a:r>
              <a:rPr lang="en-US" sz="1200" b="0" dirty="0">
                <a:latin typeface="Lora Medium" pitchFamily="2" charset="77"/>
              </a:rPr>
              <a:t>-</a:t>
            </a:r>
            <a:r>
              <a:rPr lang="en-US" sz="1200" b="1" dirty="0">
                <a:latin typeface="Lora Medium" pitchFamily="2" charset="77"/>
              </a:rPr>
              <a:t> </a:t>
            </a:r>
            <a:r>
              <a:rPr lang="en-US" sz="1200" dirty="0">
                <a:latin typeface="Lora Medium" pitchFamily="2" charset="77"/>
              </a:rPr>
              <a:t>Udemy Web Development Bootcamp: </a:t>
            </a:r>
            <a:r>
              <a:rPr lang="en-US" sz="1200" dirty="0">
                <a:latin typeface="Lora Medium" pitchFamily="2" charset="77"/>
                <a:hlinkClick r:id="rId6"/>
              </a:rPr>
              <a:t>https://www.udemy.com/course/the-complete-web-development-bootcamp/?couponCode=LETSLEARNNOWPP</a:t>
            </a:r>
            <a:endParaRPr lang="en-US" sz="1200" dirty="0">
              <a:latin typeface="Lora Medium" pitchFamily="2" charset="77"/>
            </a:endParaRPr>
          </a:p>
        </p:txBody>
      </p:sp>
      <p:sp>
        <p:nvSpPr>
          <p:cNvPr id="4" name="Slide Number Placeholder 3"/>
          <p:cNvSpPr>
            <a:spLocks noGrp="1"/>
          </p:cNvSpPr>
          <p:nvPr>
            <p:ph type="sldNum" sz="quarter" idx="5"/>
          </p:nvPr>
        </p:nvSpPr>
        <p:spPr/>
        <p:txBody>
          <a:bodyPr/>
          <a:lstStyle/>
          <a:p>
            <a:fld id="{5223B510-DEDE-3C4C-A842-ED2A7218F1C2}" type="slidenum">
              <a:rPr lang="en-US" smtClean="0"/>
              <a:t>19</a:t>
            </a:fld>
            <a:endParaRPr lang="en-US"/>
          </a:p>
        </p:txBody>
      </p:sp>
    </p:spTree>
    <p:extLst>
      <p:ext uri="{BB962C8B-B14F-4D97-AF65-F5344CB8AC3E}">
        <p14:creationId xmlns:p14="http://schemas.microsoft.com/office/powerpoint/2010/main" val="2845910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Lora Medium" pitchFamily="2" charset="77"/>
              </a:rPr>
              <a:t>Work at Kwik Trip as a Software Developer (have been for about one-and-a-half years). Vince first introduced me to the </a:t>
            </a:r>
            <a:r>
              <a:rPr lang="en-US" dirty="0" err="1">
                <a:latin typeface="Lora Medium" pitchFamily="2" charset="77"/>
              </a:rPr>
              <a:t>LaX</a:t>
            </a:r>
            <a:r>
              <a:rPr lang="en-US" dirty="0">
                <a:latin typeface="Lora Medium" pitchFamily="2" charset="77"/>
              </a:rPr>
              <a:t> Area Developers CS Club.</a:t>
            </a:r>
          </a:p>
          <a:p>
            <a:pPr marL="171450" indent="-171450">
              <a:buFont typeface="Arial" panose="020B0604020202020204" pitchFamily="34" charset="0"/>
              <a:buChar char="•"/>
            </a:pPr>
            <a:r>
              <a:rPr lang="en-US" dirty="0">
                <a:latin typeface="Lora Medium" pitchFamily="2" charset="77"/>
              </a:rPr>
              <a:t>I began looking into Node.js when I was in college (about two-and-a-half years ago). It was introduced to me through a web development course on the Udemy learning platform.</a:t>
            </a:r>
          </a:p>
          <a:p>
            <a:pPr marL="171450" indent="-171450">
              <a:buFont typeface="Arial" panose="020B0604020202020204" pitchFamily="34" charset="0"/>
              <a:buChar char="•"/>
            </a:pPr>
            <a:r>
              <a:rPr lang="en-US" dirty="0">
                <a:latin typeface="Lora Medium" pitchFamily="2" charset="77"/>
              </a:rPr>
              <a:t>From that point on, I have been trying to learn more about Node.js. A way I am learning more is by creating a web application for my girlfriend.</a:t>
            </a:r>
          </a:p>
          <a:p>
            <a:pPr marL="171450" indent="-171450">
              <a:buFont typeface="Arial" panose="020B0604020202020204" pitchFamily="34" charset="0"/>
              <a:buChar char="•"/>
            </a:pPr>
            <a:r>
              <a:rPr lang="en-US" dirty="0">
                <a:latin typeface="Lora Medium" pitchFamily="2" charset="77"/>
              </a:rPr>
              <a:t>On the right side of the slide is a picture of a website called </a:t>
            </a:r>
            <a:r>
              <a:rPr lang="en-US" dirty="0" err="1">
                <a:latin typeface="Lora Medium" pitchFamily="2" charset="77"/>
              </a:rPr>
              <a:t>TravelBlog</a:t>
            </a:r>
            <a:r>
              <a:rPr lang="en-US" dirty="0">
                <a:latin typeface="Lora Medium" pitchFamily="2" charset="77"/>
              </a:rPr>
              <a:t> that I am building through Node.js.</a:t>
            </a:r>
          </a:p>
          <a:p>
            <a:pPr marL="171450" indent="-171450">
              <a:buFont typeface="Arial" panose="020B0604020202020204" pitchFamily="34" charset="0"/>
              <a:buChar char="•"/>
            </a:pPr>
            <a:r>
              <a:rPr lang="en-US" dirty="0">
                <a:latin typeface="Lora Medium" pitchFamily="2" charset="77"/>
              </a:rPr>
              <a:t>If we have time, we can maybe look at </a:t>
            </a:r>
            <a:r>
              <a:rPr lang="en-US" dirty="0" err="1">
                <a:latin typeface="Lora Medium" pitchFamily="2" charset="77"/>
              </a:rPr>
              <a:t>TravelBlog</a:t>
            </a:r>
            <a:r>
              <a:rPr lang="en-US" dirty="0">
                <a:latin typeface="Lora Medium" pitchFamily="2" charset="77"/>
              </a:rPr>
              <a:t> in more detail at the end. Or that can be the topic of discussion for another presentation because focus may just be want to be on some Node.js basics today.</a:t>
            </a:r>
          </a:p>
          <a:p>
            <a:pPr marL="171450" indent="-171450">
              <a:buFont typeface="Arial" panose="020B0604020202020204" pitchFamily="34" charset="0"/>
              <a:buChar char="•"/>
            </a:pPr>
            <a:r>
              <a:rPr lang="en-US" dirty="0">
                <a:latin typeface="Lora Medium" pitchFamily="2" charset="77"/>
              </a:rPr>
              <a:t>(Timebox here to 60 seconds, maybe will go over Travel Blog more at the end.)</a:t>
            </a:r>
          </a:p>
        </p:txBody>
      </p:sp>
      <p:sp>
        <p:nvSpPr>
          <p:cNvPr id="4" name="Slide Number Placeholder 3"/>
          <p:cNvSpPr>
            <a:spLocks noGrp="1"/>
          </p:cNvSpPr>
          <p:nvPr>
            <p:ph type="sldNum" sz="quarter" idx="5"/>
          </p:nvPr>
        </p:nvSpPr>
        <p:spPr/>
        <p:txBody>
          <a:bodyPr/>
          <a:lstStyle/>
          <a:p>
            <a:fld id="{5223B510-DEDE-3C4C-A842-ED2A7218F1C2}" type="slidenum">
              <a:rPr lang="en-US" smtClean="0"/>
              <a:t>2</a:t>
            </a:fld>
            <a:endParaRPr lang="en-US"/>
          </a:p>
        </p:txBody>
      </p:sp>
    </p:spTree>
    <p:extLst>
      <p:ext uri="{BB962C8B-B14F-4D97-AF65-F5344CB8AC3E}">
        <p14:creationId xmlns:p14="http://schemas.microsoft.com/office/powerpoint/2010/main" val="2695022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Lora Medium" pitchFamily="2" charset="77"/>
              </a:rPr>
              <a:t>Can just skip right past this slide.</a:t>
            </a:r>
          </a:p>
        </p:txBody>
      </p:sp>
      <p:sp>
        <p:nvSpPr>
          <p:cNvPr id="4" name="Slide Number Placeholder 3"/>
          <p:cNvSpPr>
            <a:spLocks noGrp="1"/>
          </p:cNvSpPr>
          <p:nvPr>
            <p:ph type="sldNum" sz="quarter" idx="5"/>
          </p:nvPr>
        </p:nvSpPr>
        <p:spPr/>
        <p:txBody>
          <a:bodyPr/>
          <a:lstStyle/>
          <a:p>
            <a:fld id="{5223B510-DEDE-3C4C-A842-ED2A7218F1C2}" type="slidenum">
              <a:rPr lang="en-US" smtClean="0"/>
              <a:t>20</a:t>
            </a:fld>
            <a:endParaRPr lang="en-US"/>
          </a:p>
        </p:txBody>
      </p:sp>
    </p:spTree>
    <p:extLst>
      <p:ext uri="{BB962C8B-B14F-4D97-AF65-F5344CB8AC3E}">
        <p14:creationId xmlns:p14="http://schemas.microsoft.com/office/powerpoint/2010/main" val="4155090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Lora Medium" pitchFamily="2" charset="77"/>
              </a:rPr>
              <a:t>You can access my </a:t>
            </a:r>
            <a:r>
              <a:rPr lang="en-US" sz="1200" b="1" dirty="0">
                <a:latin typeface="Lora Medium" pitchFamily="2" charset="77"/>
              </a:rPr>
              <a:t>LinkedIn</a:t>
            </a:r>
            <a:r>
              <a:rPr lang="en-US" sz="1200" dirty="0">
                <a:latin typeface="Lora Medium" pitchFamily="2" charset="77"/>
              </a:rPr>
              <a:t>, </a:t>
            </a:r>
            <a:r>
              <a:rPr lang="en-US" sz="1200" b="1" dirty="0">
                <a:latin typeface="Lora Medium" pitchFamily="2" charset="77"/>
              </a:rPr>
              <a:t>GitHub</a:t>
            </a:r>
            <a:r>
              <a:rPr lang="en-US" sz="1200" dirty="0">
                <a:latin typeface="Lora Medium" pitchFamily="2" charset="77"/>
              </a:rPr>
              <a:t>, </a:t>
            </a:r>
            <a:r>
              <a:rPr lang="en-US" sz="1200" b="1" dirty="0">
                <a:latin typeface="Lora Medium" pitchFamily="2" charset="77"/>
              </a:rPr>
              <a:t>Personal Website</a:t>
            </a:r>
            <a:r>
              <a:rPr lang="en-US" sz="1200" dirty="0">
                <a:latin typeface="Lora Medium" pitchFamily="2" charset="77"/>
              </a:rPr>
              <a:t>, and </a:t>
            </a:r>
            <a:r>
              <a:rPr lang="en-US" sz="1200" b="1" dirty="0" err="1">
                <a:latin typeface="Lora Medium" pitchFamily="2" charset="77"/>
              </a:rPr>
              <a:t>TravelBlog</a:t>
            </a:r>
            <a:r>
              <a:rPr lang="en-US" sz="1200" dirty="0">
                <a:latin typeface="Lora Medium" pitchFamily="2" charset="77"/>
              </a:rPr>
              <a:t> project through my </a:t>
            </a:r>
            <a:r>
              <a:rPr lang="en-US" sz="1200" b="1" dirty="0">
                <a:latin typeface="Lora Medium" pitchFamily="2" charset="77"/>
              </a:rPr>
              <a:t>Gravatar Profile </a:t>
            </a:r>
            <a:r>
              <a:rPr lang="en-US" sz="1200" b="0" dirty="0">
                <a:latin typeface="Lora Medium" pitchFamily="2" charset="77"/>
              </a:rPr>
              <a:t>as well</a:t>
            </a:r>
          </a:p>
        </p:txBody>
      </p:sp>
      <p:sp>
        <p:nvSpPr>
          <p:cNvPr id="4" name="Slide Number Placeholder 3"/>
          <p:cNvSpPr>
            <a:spLocks noGrp="1"/>
          </p:cNvSpPr>
          <p:nvPr>
            <p:ph type="sldNum" sz="quarter" idx="5"/>
          </p:nvPr>
        </p:nvSpPr>
        <p:spPr/>
        <p:txBody>
          <a:bodyPr/>
          <a:lstStyle/>
          <a:p>
            <a:fld id="{5223B510-DEDE-3C4C-A842-ED2A7218F1C2}" type="slidenum">
              <a:rPr lang="en-US" smtClean="0"/>
              <a:t>21</a:t>
            </a:fld>
            <a:endParaRPr lang="en-US"/>
          </a:p>
        </p:txBody>
      </p:sp>
    </p:spTree>
    <p:extLst>
      <p:ext uri="{BB962C8B-B14F-4D97-AF65-F5344CB8AC3E}">
        <p14:creationId xmlns:p14="http://schemas.microsoft.com/office/powerpoint/2010/main" val="1185997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latin typeface="Lora Medium" pitchFamily="2" charset="77"/>
              </a:rPr>
              <a:t>If you know more about Node.js and have anything to share, I would love to learn more from you!</a:t>
            </a:r>
            <a:endParaRPr lang="en-US" b="0" dirty="0"/>
          </a:p>
        </p:txBody>
      </p:sp>
      <p:sp>
        <p:nvSpPr>
          <p:cNvPr id="4" name="Slide Number Placeholder 3"/>
          <p:cNvSpPr>
            <a:spLocks noGrp="1"/>
          </p:cNvSpPr>
          <p:nvPr>
            <p:ph type="sldNum" sz="quarter" idx="5"/>
          </p:nvPr>
        </p:nvSpPr>
        <p:spPr/>
        <p:txBody>
          <a:bodyPr/>
          <a:lstStyle/>
          <a:p>
            <a:fld id="{5223B510-DEDE-3C4C-A842-ED2A7218F1C2}" type="slidenum">
              <a:rPr lang="en-US" smtClean="0"/>
              <a:t>22</a:t>
            </a:fld>
            <a:endParaRPr lang="en-US"/>
          </a:p>
        </p:txBody>
      </p:sp>
    </p:spTree>
    <p:extLst>
      <p:ext uri="{BB962C8B-B14F-4D97-AF65-F5344CB8AC3E}">
        <p14:creationId xmlns:p14="http://schemas.microsoft.com/office/powerpoint/2010/main" val="2030467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Lora Medium" pitchFamily="2" charset="77"/>
              </a:rPr>
              <a:t>Describe outline of presentation.</a:t>
            </a:r>
          </a:p>
          <a:p>
            <a:pPr marL="628650" lvl="1" indent="-171450">
              <a:buFont typeface="Arial" panose="020B0604020202020204" pitchFamily="34" charset="0"/>
              <a:buChar char="•"/>
            </a:pPr>
            <a:r>
              <a:rPr lang="en-US" dirty="0">
                <a:latin typeface="Lora Medium" pitchFamily="2" charset="77"/>
              </a:rPr>
              <a:t>We will discuss what Node.js is and talk a little bit about the history of it.</a:t>
            </a:r>
          </a:p>
          <a:p>
            <a:pPr marL="628650" lvl="1" indent="-171450">
              <a:buFont typeface="Arial" panose="020B0604020202020204" pitchFamily="34" charset="0"/>
              <a:buChar char="•"/>
            </a:pPr>
            <a:r>
              <a:rPr lang="en-US" dirty="0">
                <a:latin typeface="Lora Medium" pitchFamily="2" charset="77"/>
              </a:rPr>
              <a:t>We will briefly discuss the Node.js architecture and then run a simple program using Node.js.</a:t>
            </a:r>
          </a:p>
          <a:p>
            <a:pPr marL="628650" lvl="1" indent="-171450">
              <a:buFont typeface="Arial" panose="020B0604020202020204" pitchFamily="34" charset="0"/>
              <a:buChar char="•"/>
            </a:pPr>
            <a:r>
              <a:rPr lang="en-US" dirty="0">
                <a:latin typeface="Lora Medium" pitchFamily="2" charset="77"/>
              </a:rPr>
              <a:t>We will discuss modules, built-in modules, and run through some simple examples.</a:t>
            </a:r>
          </a:p>
          <a:p>
            <a:pPr marL="628650" lvl="1" indent="-171450">
              <a:buFont typeface="Arial" panose="020B0604020202020204" pitchFamily="34" charset="0"/>
              <a:buChar char="•"/>
            </a:pPr>
            <a:r>
              <a:rPr lang="en-US" dirty="0">
                <a:latin typeface="Lora Medium" pitchFamily="2" charset="77"/>
              </a:rPr>
              <a:t>We will talk briefly about </a:t>
            </a:r>
            <a:r>
              <a:rPr lang="en-US" dirty="0" err="1">
                <a:latin typeface="Lora Medium" pitchFamily="2" charset="77"/>
              </a:rPr>
              <a:t>npm</a:t>
            </a:r>
            <a:r>
              <a:rPr lang="en-US" dirty="0">
                <a:latin typeface="Lora Medium" pitchFamily="2" charset="77"/>
              </a:rPr>
              <a:t>.</a:t>
            </a:r>
          </a:p>
          <a:p>
            <a:pPr marL="628650" lvl="1" indent="-171450">
              <a:buFont typeface="Arial" panose="020B0604020202020204" pitchFamily="34" charset="0"/>
              <a:buChar char="•"/>
            </a:pPr>
            <a:r>
              <a:rPr lang="en-US" dirty="0">
                <a:latin typeface="Lora Medium" pitchFamily="2" charset="77"/>
              </a:rPr>
              <a:t>We will talk about advantages and disadvantages of Node.js.</a:t>
            </a:r>
          </a:p>
          <a:p>
            <a:pPr marL="628650" lvl="1" indent="-171450">
              <a:buFont typeface="Arial" panose="020B0604020202020204" pitchFamily="34" charset="0"/>
              <a:buChar char="•"/>
            </a:pPr>
            <a:r>
              <a:rPr lang="en-US" dirty="0">
                <a:latin typeface="Lora Medium" pitchFamily="2" charset="77"/>
              </a:rPr>
              <a:t>We will look at some companies that use Node.js, and then anyone can ask any questions they may have.</a:t>
            </a:r>
          </a:p>
          <a:p>
            <a:pPr marL="628650" lvl="1" indent="-171450">
              <a:buFont typeface="Arial" panose="020B0604020202020204" pitchFamily="34" charset="0"/>
              <a:buChar char="•"/>
            </a:pPr>
            <a:r>
              <a:rPr lang="en-US" dirty="0">
                <a:latin typeface="Lora Medium" pitchFamily="2" charset="77"/>
              </a:rPr>
              <a:t>We can wrap up the presentation by going over some resources for future learning.</a:t>
            </a:r>
            <a:br>
              <a:rPr lang="en-US" dirty="0">
                <a:latin typeface="Lora Medium" pitchFamily="2" charset="77"/>
              </a:rPr>
            </a:br>
            <a:endParaRPr lang="en-US" dirty="0">
              <a:latin typeface="Lora Medium" pitchFamily="2" charset="77"/>
            </a:endParaRPr>
          </a:p>
          <a:p>
            <a:pPr marL="171450" lvl="0" indent="-171450">
              <a:buFont typeface="Arial" panose="020B0604020202020204" pitchFamily="34" charset="0"/>
              <a:buChar char="•"/>
            </a:pPr>
            <a:r>
              <a:rPr lang="en-US" dirty="0">
                <a:latin typeface="Lora Medium" pitchFamily="2" charset="77"/>
              </a:rPr>
              <a:t>At any point if you have a question, feel free to jump in and ask your question or add your own input.</a:t>
            </a:r>
          </a:p>
        </p:txBody>
      </p:sp>
      <p:sp>
        <p:nvSpPr>
          <p:cNvPr id="4" name="Slide Number Placeholder 3"/>
          <p:cNvSpPr>
            <a:spLocks noGrp="1"/>
          </p:cNvSpPr>
          <p:nvPr>
            <p:ph type="sldNum" sz="quarter" idx="5"/>
          </p:nvPr>
        </p:nvSpPr>
        <p:spPr/>
        <p:txBody>
          <a:bodyPr/>
          <a:lstStyle/>
          <a:p>
            <a:fld id="{5223B510-DEDE-3C4C-A842-ED2A7218F1C2}" type="slidenum">
              <a:rPr lang="en-US" smtClean="0"/>
              <a:t>3</a:t>
            </a:fld>
            <a:endParaRPr lang="en-US"/>
          </a:p>
        </p:txBody>
      </p:sp>
    </p:spTree>
    <p:extLst>
      <p:ext uri="{BB962C8B-B14F-4D97-AF65-F5344CB8AC3E}">
        <p14:creationId xmlns:p14="http://schemas.microsoft.com/office/powerpoint/2010/main" val="2759307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Lora Medium" pitchFamily="2" charset="77"/>
              </a:rPr>
              <a:t>Node is not a programming language. People often incorrectly think of it as a language (I have as well) and compare it to languages like C# or frameworks like ASP.NET Core. </a:t>
            </a:r>
          </a:p>
          <a:p>
            <a:pPr marL="628650" lvl="1" indent="-171450">
              <a:buFont typeface="Arial" panose="020B0604020202020204" pitchFamily="34" charset="0"/>
              <a:buChar char="•"/>
            </a:pPr>
            <a:r>
              <a:rPr lang="en-US" sz="1200" dirty="0">
                <a:latin typeface="Lora Medium" pitchFamily="2" charset="77"/>
              </a:rPr>
              <a:t>ASP.NET Core and other frameworks are used for building web applications. JavaScript frameworks built on Node.js like </a:t>
            </a:r>
            <a:r>
              <a:rPr lang="en-US" sz="1200" dirty="0" err="1">
                <a:latin typeface="Lora Medium" pitchFamily="2" charset="77"/>
              </a:rPr>
              <a:t>Express.js</a:t>
            </a:r>
            <a:r>
              <a:rPr lang="en-US" sz="1200" dirty="0">
                <a:latin typeface="Lora Medium" pitchFamily="2" charset="77"/>
              </a:rPr>
              <a:t> are used to help build web applications (more on that later on).</a:t>
            </a:r>
          </a:p>
          <a:p>
            <a:pPr marL="628650" lvl="1" indent="-171450">
              <a:buFont typeface="Arial" panose="020B0604020202020204" pitchFamily="34" charset="0"/>
              <a:buChar char="•"/>
            </a:pPr>
            <a:r>
              <a:rPr lang="en-US" sz="1200" dirty="0">
                <a:latin typeface="Lora Medium" pitchFamily="2" charset="77"/>
              </a:rPr>
              <a:t>Node.js is a runtime environment, not a framework. If you wanted to compare Node.js to something, it would be more accurate to compare it to the runtime environment of DOTNET (for C#).</a:t>
            </a:r>
          </a:p>
          <a:p>
            <a:pPr marL="628650" lvl="1" indent="-171450">
              <a:buFont typeface="Arial" panose="020B0604020202020204" pitchFamily="34" charset="0"/>
              <a:buChar char="•"/>
            </a:pPr>
            <a:r>
              <a:rPr lang="en-US" sz="1200" dirty="0">
                <a:latin typeface="Lora Medium" pitchFamily="2" charset="77"/>
              </a:rPr>
              <a:t>So what is a runtime environment?</a:t>
            </a:r>
          </a:p>
        </p:txBody>
      </p:sp>
      <p:sp>
        <p:nvSpPr>
          <p:cNvPr id="4" name="Slide Number Placeholder 3"/>
          <p:cNvSpPr>
            <a:spLocks noGrp="1"/>
          </p:cNvSpPr>
          <p:nvPr>
            <p:ph type="sldNum" sz="quarter" idx="5"/>
          </p:nvPr>
        </p:nvSpPr>
        <p:spPr/>
        <p:txBody>
          <a:bodyPr/>
          <a:lstStyle/>
          <a:p>
            <a:fld id="{5223B510-DEDE-3C4C-A842-ED2A7218F1C2}" type="slidenum">
              <a:rPr lang="en-US" smtClean="0"/>
              <a:t>4</a:t>
            </a:fld>
            <a:endParaRPr lang="en-US"/>
          </a:p>
        </p:txBody>
      </p:sp>
    </p:spTree>
    <p:extLst>
      <p:ext uri="{BB962C8B-B14F-4D97-AF65-F5344CB8AC3E}">
        <p14:creationId xmlns:p14="http://schemas.microsoft.com/office/powerpoint/2010/main" val="3246390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Lora Medium" pitchFamily="2" charset="77"/>
              </a:rPr>
              <a:t>Node.js is a runtime environment that allows you to run JavaScript on a server. With Node.js, you can run the JavaScript outside of the browser where it was traditionally executed.</a:t>
            </a:r>
          </a:p>
          <a:p>
            <a:pPr marL="171450" indent="-171450">
              <a:buFont typeface="Arial" panose="020B0604020202020204" pitchFamily="34" charset="0"/>
              <a:buChar char="•"/>
            </a:pPr>
            <a:r>
              <a:rPr lang="en-US" sz="1200" dirty="0">
                <a:latin typeface="Lora Medium" pitchFamily="2" charset="77"/>
              </a:rPr>
              <a:t>Before Node.js, JavaScript was run in the browser via a JS Engine. Different browsers have different JavaScript engines.</a:t>
            </a:r>
          </a:p>
          <a:p>
            <a:pPr marL="628650" lvl="1" indent="-171450">
              <a:buFont typeface="Arial" panose="020B0604020202020204" pitchFamily="34" charset="0"/>
              <a:buChar char="•"/>
            </a:pPr>
            <a:r>
              <a:rPr lang="en-US" sz="1200" dirty="0">
                <a:latin typeface="Lora Medium" pitchFamily="2" charset="77"/>
              </a:rPr>
              <a:t>Firefox used </a:t>
            </a:r>
            <a:r>
              <a:rPr lang="en-US" sz="1200" dirty="0" err="1">
                <a:latin typeface="Lora Medium" pitchFamily="2" charset="77"/>
              </a:rPr>
              <a:t>SpiderMonkey</a:t>
            </a:r>
            <a:endParaRPr lang="en-US" sz="1200" dirty="0">
              <a:latin typeface="Lora Medium" pitchFamily="2" charset="77"/>
            </a:endParaRPr>
          </a:p>
          <a:p>
            <a:pPr marL="628650" lvl="1" indent="-171450">
              <a:buFont typeface="Arial" panose="020B0604020202020204" pitchFamily="34" charset="0"/>
              <a:buChar char="•"/>
            </a:pPr>
            <a:r>
              <a:rPr lang="en-US" sz="1200" dirty="0">
                <a:latin typeface="Lora Medium" pitchFamily="2" charset="77"/>
              </a:rPr>
              <a:t>Microsoft used Chakra</a:t>
            </a:r>
          </a:p>
          <a:p>
            <a:pPr marL="628650" lvl="1" indent="-171450">
              <a:buFont typeface="Arial" panose="020B0604020202020204" pitchFamily="34" charset="0"/>
              <a:buChar char="•"/>
            </a:pPr>
            <a:r>
              <a:rPr lang="en-US" sz="1200" dirty="0">
                <a:latin typeface="Lora Medium" pitchFamily="2" charset="77"/>
              </a:rPr>
              <a:t>Google used V8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In other words, a runtime environment is software infrastructure that provides services to programs during execution.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Lora Medium"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latin typeface="Lora Medium" pitchFamily="2" charset="77"/>
              </a:rPr>
              <a:t>Analogy: Script of Play Being Executed on Stage in a Theater Production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Script of play is source code. But the script of the play comes to life/is executed on the stage of a theater.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Stage, lights, actors, etc. (CPU, memory, O.S, system services, etc.) interpret the script and interact to bring the story (source code) to life.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To bring script/story to life, need theater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Stage, lights, actors interpret the script/interact to bring the story to life.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Lora Medium"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Node is often used for building back-end services (called APIs)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Can power Web Apps (running in a web browser)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Can power Mobile Apps (running on a mobile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I have been using Node.js to help build a web application (</a:t>
            </a:r>
            <a:r>
              <a:rPr lang="en-US" sz="1200" dirty="0" err="1">
                <a:latin typeface="Lora Medium" pitchFamily="2" charset="77"/>
              </a:rPr>
              <a:t>TravelBlog</a:t>
            </a:r>
            <a:r>
              <a:rPr lang="en-US" sz="1200" dirty="0">
                <a:latin typeface="Lora Medium" pitchFamily="2" charset="77"/>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Lora Medium" pitchFamily="2" charset="77"/>
            </a:endParaRPr>
          </a:p>
        </p:txBody>
      </p:sp>
      <p:sp>
        <p:nvSpPr>
          <p:cNvPr id="4" name="Slide Number Placeholder 3"/>
          <p:cNvSpPr>
            <a:spLocks noGrp="1"/>
          </p:cNvSpPr>
          <p:nvPr>
            <p:ph type="sldNum" sz="quarter" idx="5"/>
          </p:nvPr>
        </p:nvSpPr>
        <p:spPr/>
        <p:txBody>
          <a:bodyPr/>
          <a:lstStyle/>
          <a:p>
            <a:fld id="{5223B510-DEDE-3C4C-A842-ED2A7218F1C2}" type="slidenum">
              <a:rPr lang="en-US" smtClean="0"/>
              <a:t>5</a:t>
            </a:fld>
            <a:endParaRPr lang="en-US"/>
          </a:p>
        </p:txBody>
      </p:sp>
    </p:spTree>
    <p:extLst>
      <p:ext uri="{BB962C8B-B14F-4D97-AF65-F5344CB8AC3E}">
        <p14:creationId xmlns:p14="http://schemas.microsoft.com/office/powerpoint/2010/main" val="2383425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Lora Medium" pitchFamily="2" charset="77"/>
              </a:rPr>
              <a:t>1989: Tim Berners-Lee (British Scientist) credited with inventing World Wide Web (while working at CERN).</a:t>
            </a:r>
            <a:br>
              <a:rPr lang="en-US" sz="1200" dirty="0">
                <a:latin typeface="Lora Medium" pitchFamily="2" charset="77"/>
              </a:rPr>
            </a:br>
            <a:endParaRPr lang="en-US" sz="1200" dirty="0">
              <a:latin typeface="Lora Medium" pitchFamily="2" charset="77"/>
            </a:endParaRPr>
          </a:p>
          <a:p>
            <a:pPr marL="171450" indent="-171450">
              <a:buFont typeface="Arial" panose="020B0604020202020204" pitchFamily="34" charset="0"/>
              <a:buChar char="•"/>
            </a:pPr>
            <a:r>
              <a:rPr lang="en-US" sz="1200" dirty="0">
                <a:latin typeface="Lora Medium" pitchFamily="2" charset="77"/>
              </a:rPr>
              <a:t>1995 : About six years later, JavaScript begins being used in the web. </a:t>
            </a:r>
          </a:p>
          <a:p>
            <a:pPr marL="628650" lvl="1" indent="-171450">
              <a:buFont typeface="Arial" panose="020B0604020202020204" pitchFamily="34" charset="0"/>
              <a:buChar char="•"/>
            </a:pPr>
            <a:r>
              <a:rPr lang="en-US" sz="1200" dirty="0">
                <a:latin typeface="Lora Medium" pitchFamily="2" charset="77"/>
              </a:rPr>
              <a:t>Was created by Brendan </a:t>
            </a:r>
            <a:r>
              <a:rPr lang="en-US" sz="1200" dirty="0" err="1">
                <a:latin typeface="Lora Medium" pitchFamily="2" charset="77"/>
              </a:rPr>
              <a:t>Eich</a:t>
            </a:r>
            <a:r>
              <a:rPr lang="en-US" sz="1200" dirty="0">
                <a:latin typeface="Lora Medium" pitchFamily="2" charset="77"/>
              </a:rPr>
              <a:t> in 1995. He created JS in 10 days with the original intent to add a little interactivity to web pages.</a:t>
            </a:r>
            <a:br>
              <a:rPr lang="en-US" sz="1200" dirty="0">
                <a:latin typeface="Lora Medium" pitchFamily="2" charset="77"/>
              </a:rPr>
            </a:br>
            <a:endParaRPr lang="en-US" sz="1200" dirty="0">
              <a:latin typeface="Lora Medium" pitchFamily="2" charset="77"/>
            </a:endParaRPr>
          </a:p>
          <a:p>
            <a:pPr marL="171450" indent="-171450">
              <a:buFont typeface="Arial" panose="020B0604020202020204" pitchFamily="34" charset="0"/>
              <a:buChar char="•"/>
            </a:pPr>
            <a:r>
              <a:rPr lang="en-US" sz="1200" dirty="0">
                <a:latin typeface="Lora Medium" pitchFamily="2" charset="77"/>
              </a:rPr>
              <a:t>2009: Ryan Dahl creates Node.js</a:t>
            </a:r>
          </a:p>
          <a:p>
            <a:pPr marL="628650" lvl="1" indent="-171450">
              <a:buFont typeface="Arial" panose="020B0604020202020204" pitchFamily="34" charset="0"/>
              <a:buChar char="•"/>
            </a:pPr>
            <a:r>
              <a:rPr lang="en-US" sz="1200" dirty="0">
                <a:latin typeface="Lora Medium" pitchFamily="2" charset="77"/>
              </a:rPr>
              <a:t>He thought it would be great to execute JS outside the browser.</a:t>
            </a:r>
          </a:p>
          <a:p>
            <a:pPr marL="628650" lvl="1" indent="-171450">
              <a:buFont typeface="Arial" panose="020B0604020202020204" pitchFamily="34" charset="0"/>
              <a:buChar char="•"/>
            </a:pPr>
            <a:r>
              <a:rPr lang="en-US" sz="1200" dirty="0">
                <a:latin typeface="Lora Medium" pitchFamily="2" charset="77"/>
              </a:rPr>
              <a:t>He took Google’s v8 engine, the fastest JS engine, and embedded it within a C++ program. He called this program Node.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Lora Medium" pitchFamily="2" charset="77"/>
              </a:rPr>
              <a:t>Node.js is called "Node.js" because it represents the idea of a network "node" that can handle asynchronous events.</a:t>
            </a:r>
            <a:r>
              <a:rPr lang="en-US" sz="1200" dirty="0">
                <a:latin typeface="Lora Medium" pitchFamily="2" charset="77"/>
              </a:rPr>
              <a:t> </a:t>
            </a:r>
          </a:p>
          <a:p>
            <a:pPr marL="628650" lvl="1" indent="-171450">
              <a:buFont typeface="Arial" panose="020B0604020202020204" pitchFamily="34" charset="0"/>
              <a:buChar char="•"/>
            </a:pPr>
            <a:r>
              <a:rPr lang="en-US" sz="1200" dirty="0">
                <a:latin typeface="Lora Medium" pitchFamily="2" charset="77"/>
              </a:rPr>
              <a:t>Node.js Documentary on YouTube that came out in 2024 that discusses how Node.js and </a:t>
            </a:r>
            <a:r>
              <a:rPr lang="en-US" sz="1200" dirty="0" err="1">
                <a:latin typeface="Lora Medium" pitchFamily="2" charset="77"/>
              </a:rPr>
              <a:t>npm</a:t>
            </a:r>
            <a:r>
              <a:rPr lang="en-US" sz="1200" dirty="0">
                <a:latin typeface="Lora Medium" pitchFamily="2" charset="77"/>
              </a:rPr>
              <a:t> came about.</a:t>
            </a:r>
            <a:br>
              <a:rPr lang="en-US" sz="1200" dirty="0">
                <a:latin typeface="Lora Medium" pitchFamily="2" charset="77"/>
              </a:rPr>
            </a:br>
            <a:endParaRPr lang="en-US" sz="1200" dirty="0">
              <a:latin typeface="Lora Medium" pitchFamily="2" charset="77"/>
            </a:endParaRPr>
          </a:p>
          <a:p>
            <a:pPr marL="171450" indent="-171450">
              <a:buFont typeface="Arial" panose="020B0604020202020204" pitchFamily="34" charset="0"/>
              <a:buChar char="•"/>
            </a:pPr>
            <a:r>
              <a:rPr lang="en-US" sz="1200" dirty="0">
                <a:latin typeface="Lora Medium" pitchFamily="2" charset="77"/>
              </a:rPr>
              <a:t>2010: Isaac Schlueter (</a:t>
            </a:r>
            <a:r>
              <a:rPr lang="en-US" sz="1200" dirty="0" err="1">
                <a:latin typeface="Lora Medium" pitchFamily="2" charset="77"/>
              </a:rPr>
              <a:t>Sh</a:t>
            </a:r>
            <a:r>
              <a:rPr lang="en-US" sz="1200" dirty="0">
                <a:latin typeface="Lora Medium" pitchFamily="2" charset="77"/>
              </a:rPr>
              <a:t>-loo-et-er) releases Node Package Manager (</a:t>
            </a:r>
            <a:r>
              <a:rPr lang="en-US" sz="1200" dirty="0" err="1">
                <a:latin typeface="Lora Medium" pitchFamily="2" charset="77"/>
              </a:rPr>
              <a:t>npm</a:t>
            </a:r>
            <a:r>
              <a:rPr lang="en-US" sz="1200" dirty="0">
                <a:latin typeface="Lora Medium" pitchFamily="2" charset="77"/>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Since 0.6.3 version of Node.js on November 11, 2011, </a:t>
            </a:r>
            <a:r>
              <a:rPr lang="en-US" sz="1200" dirty="0" err="1">
                <a:latin typeface="Lora Medium" pitchFamily="2" charset="77"/>
              </a:rPr>
              <a:t>npm</a:t>
            </a:r>
            <a:r>
              <a:rPr lang="en-US" sz="1200" dirty="0">
                <a:latin typeface="Lora Medium" pitchFamily="2" charset="77"/>
              </a:rPr>
              <a:t> has been an important part of Node.js packages.</a:t>
            </a:r>
          </a:p>
          <a:p>
            <a:pPr marL="628650" lvl="1" indent="-171450">
              <a:buFont typeface="Arial" panose="020B0604020202020204" pitchFamily="34" charset="0"/>
              <a:buChar char="•"/>
            </a:pPr>
            <a:r>
              <a:rPr lang="en-US" sz="1200" dirty="0" err="1">
                <a:latin typeface="Lora Medium" pitchFamily="2" charset="77"/>
              </a:rPr>
              <a:t>npm</a:t>
            </a:r>
            <a:r>
              <a:rPr lang="en-US" sz="1200" dirty="0">
                <a:latin typeface="Lora Medium" pitchFamily="2" charset="77"/>
              </a:rPr>
              <a:t> important part of Node.js packages</a:t>
            </a:r>
          </a:p>
          <a:p>
            <a:pPr marL="628650" lvl="1" indent="-171450">
              <a:buFont typeface="Arial" panose="020B0604020202020204" pitchFamily="34" charset="0"/>
              <a:buChar char="•"/>
            </a:pPr>
            <a:r>
              <a:rPr lang="en-US" sz="1200" dirty="0" err="1">
                <a:latin typeface="Lora Medium" pitchFamily="2" charset="77"/>
              </a:rPr>
              <a:t>npm</a:t>
            </a:r>
            <a:r>
              <a:rPr lang="en-US" sz="1200" dirty="0">
                <a:latin typeface="Lora Medium" pitchFamily="2" charset="77"/>
              </a:rPr>
              <a:t> is a tool that developers use to manage and share packages – important tool in web development (for JS)</a:t>
            </a:r>
          </a:p>
          <a:p>
            <a:pPr marL="628650" lvl="1" indent="-171450">
              <a:buFont typeface="Arial" panose="020B0604020202020204" pitchFamily="34" charset="0"/>
              <a:buChar char="•"/>
            </a:pPr>
            <a:r>
              <a:rPr lang="en-US" sz="1200" dirty="0" err="1">
                <a:latin typeface="Lora Medium" pitchFamily="2" charset="77"/>
              </a:rPr>
              <a:t>npm</a:t>
            </a:r>
            <a:r>
              <a:rPr lang="en-US" sz="1200" dirty="0">
                <a:latin typeface="Lora Medium" pitchFamily="2" charset="77"/>
              </a:rPr>
              <a:t> is comprised of third-party Node.js modules that can be installed and used in Node.js-based applications</a:t>
            </a:r>
          </a:p>
          <a:p>
            <a:pPr marL="628650" lvl="1" indent="-171450">
              <a:buFont typeface="Arial" panose="020B0604020202020204" pitchFamily="34" charset="0"/>
              <a:buChar char="•"/>
            </a:pPr>
            <a:r>
              <a:rPr lang="en-US" sz="1200" dirty="0" err="1">
                <a:latin typeface="Lora Medium" pitchFamily="2" charset="77"/>
              </a:rPr>
              <a:t>npm</a:t>
            </a:r>
            <a:r>
              <a:rPr lang="en-US" sz="1200" dirty="0">
                <a:latin typeface="Lora Medium" pitchFamily="2" charset="77"/>
              </a:rPr>
              <a:t> automatically delivered when Node.js installed</a:t>
            </a:r>
            <a:br>
              <a:rPr lang="en-US" sz="1200" dirty="0">
                <a:latin typeface="Lora Medium" pitchFamily="2" charset="77"/>
              </a:rPr>
            </a:br>
            <a:endParaRPr lang="en-US" sz="1200" dirty="0">
              <a:latin typeface="Lora Medium"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2020-2024: Today about 43% of professional developers were using Node.js frameworks, tools, and libraries (</a:t>
            </a:r>
            <a:r>
              <a:rPr lang="en-US" sz="1200" dirty="0">
                <a:latin typeface="Lora Medium" pitchFamily="2" charset="77"/>
                <a:hlinkClick r:id="rId3"/>
              </a:rPr>
              <a:t>https://radixweb.com/blog/nodejs-usage-statistics</a:t>
            </a:r>
            <a:r>
              <a:rPr lang="en-US" sz="1200" dirty="0">
                <a:latin typeface="Lora Medium" pitchFamily="2" charset="77"/>
              </a:rPr>
              <a:t>)</a:t>
            </a:r>
            <a:br>
              <a:rPr lang="en-US" sz="1200" dirty="0">
                <a:latin typeface="Lora Medium" pitchFamily="2" charset="77"/>
              </a:rPr>
            </a:br>
            <a:endParaRPr lang="en-US" sz="1200" dirty="0">
              <a:latin typeface="Lora Medium"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IN SUMMARY OF INTRO AND HISTORY: Node is comprised of a program that includes the v8 JS engine plus additional modules that give us capabilities not found in the browser. For example, we don’t use </a:t>
            </a:r>
            <a:r>
              <a:rPr lang="en-US" sz="1200" dirty="0" err="1">
                <a:latin typeface="Lora Medium" pitchFamily="2" charset="77"/>
              </a:rPr>
              <a:t>document.getElementById</a:t>
            </a:r>
            <a:r>
              <a:rPr lang="en-US" sz="1200" dirty="0">
                <a:latin typeface="Lora Medium" pitchFamily="2" charset="77"/>
              </a:rPr>
              <a:t> in Node.js, we use other tools. Google Chrome and Node share the same JavaScript engine, but they are different runtime environments.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We can work with the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We can work with networks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And more!</a:t>
            </a:r>
          </a:p>
          <a:p>
            <a:pPr marL="0" indent="0">
              <a:buFont typeface="Arial" panose="020B0604020202020204" pitchFamily="34" charset="0"/>
              <a:buNone/>
            </a:pPr>
            <a:endParaRPr lang="en-US" sz="1200" dirty="0">
              <a:latin typeface="Lora Medium" pitchFamily="2" charset="77"/>
            </a:endParaRPr>
          </a:p>
        </p:txBody>
      </p:sp>
      <p:sp>
        <p:nvSpPr>
          <p:cNvPr id="4" name="Slide Number Placeholder 3"/>
          <p:cNvSpPr>
            <a:spLocks noGrp="1"/>
          </p:cNvSpPr>
          <p:nvPr>
            <p:ph type="sldNum" sz="quarter" idx="5"/>
          </p:nvPr>
        </p:nvSpPr>
        <p:spPr/>
        <p:txBody>
          <a:bodyPr/>
          <a:lstStyle/>
          <a:p>
            <a:fld id="{5223B510-DEDE-3C4C-A842-ED2A7218F1C2}" type="slidenum">
              <a:rPr lang="en-US" smtClean="0"/>
              <a:t>6</a:t>
            </a:fld>
            <a:endParaRPr lang="en-US"/>
          </a:p>
        </p:txBody>
      </p:sp>
    </p:spTree>
    <p:extLst>
      <p:ext uri="{BB962C8B-B14F-4D97-AF65-F5344CB8AC3E}">
        <p14:creationId xmlns:p14="http://schemas.microsoft.com/office/powerpoint/2010/main" val="468712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The architecture of Node.js can be confusing. I myself am still trying to understand it. However, it is not something you need to know the exact details of to work with Node.js. Regardless, this is a very high-level overview of it.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Image of Node.js architecture (</a:t>
            </a:r>
            <a:r>
              <a:rPr lang="en-US" sz="1200" b="1" dirty="0">
                <a:latin typeface="Lora" pitchFamily="2" charset="77"/>
              </a:rPr>
              <a:t>only</a:t>
            </a:r>
            <a:r>
              <a:rPr lang="en-US" sz="1200" dirty="0">
                <a:latin typeface="Lora Medium" pitchFamily="2" charset="77"/>
              </a:rPr>
              <a:t> show if enough people ask): https://</a:t>
            </a:r>
            <a:r>
              <a:rPr lang="en-US" sz="1200" dirty="0" err="1">
                <a:latin typeface="Lora Medium" pitchFamily="2" charset="77"/>
              </a:rPr>
              <a:t>www.simform.com</a:t>
            </a:r>
            <a:r>
              <a:rPr lang="en-US" sz="1200" dirty="0">
                <a:latin typeface="Lora Medium" pitchFamily="2" charset="77"/>
              </a:rPr>
              <a:t>/blog/what-is-node-</a:t>
            </a:r>
            <a:r>
              <a:rPr lang="en-US" sz="1200" dirty="0" err="1">
                <a:latin typeface="Lora Medium" pitchFamily="2" charset="77"/>
              </a:rPr>
              <a:t>js</a:t>
            </a:r>
            <a:r>
              <a:rPr lang="en-US" sz="1200" dirty="0">
                <a:latin typeface="Lora Medium" pitchFamily="2" charset="77"/>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Lora Medium"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latin typeface="Lora" pitchFamily="2" charset="77"/>
              </a:rPr>
              <a:t>Asynchronous</a:t>
            </a:r>
            <a:r>
              <a:rPr lang="en-US" dirty="0">
                <a:latin typeface="Lora Medium" pitchFamily="2" charset="77"/>
              </a:rPr>
              <a:t> refers to events that do not occur at the same time or do not require waiting for each other to complete. You </a:t>
            </a:r>
            <a:r>
              <a:rPr lang="en-US" sz="1200" dirty="0">
                <a:latin typeface="Lora Medium" pitchFamily="2" charset="77"/>
              </a:rPr>
              <a:t>can have </a:t>
            </a:r>
            <a:r>
              <a:rPr lang="en-US" dirty="0">
                <a:latin typeface="Lora Medium" pitchFamily="2" charset="77"/>
              </a:rPr>
              <a:t>events that do not require waiting for each other to complete</a:t>
            </a:r>
            <a:r>
              <a:rPr lang="en-US" sz="1200" dirty="0">
                <a:latin typeface="Lora Medium" pitchFamily="2" charset="77"/>
              </a:rPr>
              <a:t>. If JavaScript needs to wait for a given operation to complete, it can execute other code while waiting.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Lora Medium"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Node.js is asynchronous in nature so it can process things concurrently (at the same time) behind the scenes, but it always processes the results at different times. In other words, it can offload certain events to other lower-level APIs/services and process the events one-at-a-time as they come in. Behind the scenes, the lower-level APIs/services are what allow this asynchronous nature of JavaScript to exist.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latin typeface="Lora" pitchFamily="2" charset="77"/>
              </a:rPr>
              <a:t>Analogy</a:t>
            </a:r>
            <a:r>
              <a:rPr lang="en-US" dirty="0">
                <a:latin typeface="Lora Medium" pitchFamily="2" charset="77"/>
              </a:rPr>
              <a:t> (preparing breakfast) right </a:t>
            </a:r>
            <a:r>
              <a:rPr lang="en-US" b="1" dirty="0">
                <a:latin typeface="Lora" pitchFamily="2" charset="77"/>
              </a:rPr>
              <a:t>below</a:t>
            </a:r>
            <a:r>
              <a:rPr lang="en-US" dirty="0">
                <a:latin typeface="Lora Medium" pitchFamily="2" charset="77"/>
              </a:rPr>
              <a:t> – </a:t>
            </a:r>
            <a:r>
              <a:rPr lang="en-US" b="1" dirty="0">
                <a:latin typeface="Lora" pitchFamily="2" charset="77"/>
              </a:rPr>
              <a:t>synchronous</a:t>
            </a:r>
            <a:r>
              <a:rPr lang="en-US" dirty="0">
                <a:latin typeface="Lora Medium" pitchFamily="2" charset="77"/>
              </a:rPr>
              <a:t> vs </a:t>
            </a:r>
            <a:r>
              <a:rPr lang="en-US" b="1" dirty="0">
                <a:latin typeface="Lora" pitchFamily="2" charset="77"/>
              </a:rPr>
              <a:t>asynchronous and single threaded</a:t>
            </a:r>
            <a:r>
              <a:rPr lang="en-US" dirty="0">
                <a:latin typeface="Lora Medium" pitchFamily="2" charset="77"/>
              </a:rPr>
              <a:t> vs </a:t>
            </a:r>
            <a:r>
              <a:rPr lang="en-US" b="1" dirty="0">
                <a:latin typeface="Lora" pitchFamily="2" charset="77"/>
              </a:rPr>
              <a:t>asynchronous and multithreaded</a:t>
            </a:r>
            <a:r>
              <a:rPr lang="en-US" dirty="0">
                <a:latin typeface="Lora Medium" pitchFamily="2" charset="77"/>
              </a:rPr>
              <a:t>:</a:t>
            </a:r>
          </a:p>
          <a:p>
            <a:pPr lvl="2" algn="l" fontAlgn="base">
              <a:buFont typeface="Arial" panose="020B0604020202020204" pitchFamily="34" charset="0"/>
              <a:buChar char="•"/>
            </a:pPr>
            <a:r>
              <a:rPr lang="en-US" b="1" i="0" dirty="0">
                <a:solidFill>
                  <a:srgbClr val="F9FAFA"/>
                </a:solidFill>
                <a:effectLst/>
                <a:highlight>
                  <a:srgbClr val="252627"/>
                </a:highlight>
                <a:latin typeface="Lora" pitchFamily="2" charset="77"/>
              </a:rPr>
              <a:t>Synchronous</a:t>
            </a:r>
            <a:r>
              <a:rPr lang="en-US" b="0" i="0" dirty="0">
                <a:solidFill>
                  <a:srgbClr val="F9FAFA"/>
                </a:solidFill>
                <a:effectLst/>
                <a:highlight>
                  <a:srgbClr val="252627"/>
                </a:highlight>
                <a:latin typeface="Lora Medium" pitchFamily="2" charset="77"/>
              </a:rPr>
              <a:t>: You are the cook. You cook the eggs, then you cook the toast.</a:t>
            </a:r>
          </a:p>
          <a:p>
            <a:pPr lvl="2" algn="l" fontAlgn="base">
              <a:buFont typeface="Arial" panose="020B0604020202020204" pitchFamily="34" charset="0"/>
              <a:buChar char="•"/>
            </a:pPr>
            <a:r>
              <a:rPr lang="en-US" b="1" i="0" dirty="0">
                <a:solidFill>
                  <a:srgbClr val="F9FAFA"/>
                </a:solidFill>
                <a:effectLst/>
                <a:highlight>
                  <a:srgbClr val="252627"/>
                </a:highlight>
                <a:latin typeface="Lora" pitchFamily="2" charset="77"/>
              </a:rPr>
              <a:t>Asynchronous, Single Threaded</a:t>
            </a:r>
            <a:r>
              <a:rPr lang="en-US" b="0" i="0" dirty="0">
                <a:solidFill>
                  <a:srgbClr val="F9FAFA"/>
                </a:solidFill>
                <a:effectLst/>
                <a:highlight>
                  <a:srgbClr val="252627"/>
                </a:highlight>
                <a:latin typeface="Lora Medium" pitchFamily="2" charset="77"/>
              </a:rPr>
              <a:t>: You are the cook. You start the eggs cooking and set a timer. You start the toast cooking and set a timer. While they are both cooking, you clean the kitchen. When the timers go off you take the eggs off the heat and the toast out of the toaster and serve them.</a:t>
            </a:r>
          </a:p>
          <a:p>
            <a:pPr lvl="2" algn="l" fontAlgn="base">
              <a:buFont typeface="Arial" panose="020B0604020202020204" pitchFamily="34" charset="0"/>
              <a:buChar char="•"/>
            </a:pPr>
            <a:r>
              <a:rPr lang="en-US" b="1" i="0" dirty="0">
                <a:solidFill>
                  <a:srgbClr val="F9FAFA"/>
                </a:solidFill>
                <a:effectLst/>
                <a:highlight>
                  <a:srgbClr val="252627"/>
                </a:highlight>
                <a:latin typeface="Lora" pitchFamily="2" charset="77"/>
              </a:rPr>
              <a:t>Asynchronous, Multithreaded</a:t>
            </a:r>
            <a:r>
              <a:rPr lang="en-US" b="0" i="0" dirty="0">
                <a:solidFill>
                  <a:srgbClr val="F9FAFA"/>
                </a:solidFill>
                <a:effectLst/>
                <a:highlight>
                  <a:srgbClr val="252627"/>
                </a:highlight>
                <a:latin typeface="Lora Medium" pitchFamily="2" charset="77"/>
              </a:rPr>
              <a:t>: You hire two more cooks, one to cook eggs and one to cook toast. Now you have the problem of coordinating the cooks so that they do not conflict with each other in the kitchen when sharing resources.</a:t>
            </a:r>
          </a:p>
          <a:p>
            <a:pPr lvl="2" algn="l" fontAlgn="base">
              <a:buFont typeface="Arial" panose="020B0604020202020204" pitchFamily="34" charset="0"/>
              <a:buChar char="•"/>
            </a:pPr>
            <a:r>
              <a:rPr lang="en-US" b="1" i="0" dirty="0">
                <a:solidFill>
                  <a:srgbClr val="F9FAFA"/>
                </a:solidFill>
                <a:effectLst/>
                <a:highlight>
                  <a:srgbClr val="252627"/>
                </a:highlight>
                <a:latin typeface="Lora" pitchFamily="2" charset="77"/>
              </a:rPr>
              <a:t>Threading is about workers; asynchrony is about tasks</a:t>
            </a:r>
            <a:r>
              <a:rPr lang="en-US" b="0" i="0" dirty="0">
                <a:solidFill>
                  <a:srgbClr val="F9FAFA"/>
                </a:solidFill>
                <a:effectLst/>
                <a:highlight>
                  <a:srgbClr val="252627"/>
                </a:highlight>
                <a:latin typeface="Lora Medium" pitchFamily="2" charset="77"/>
              </a:rPr>
              <a:t>.</a:t>
            </a:r>
          </a:p>
          <a:p>
            <a:pPr lvl="3" algn="l" fontAlgn="base">
              <a:buFont typeface="Arial" panose="020B0604020202020204" pitchFamily="34" charset="0"/>
              <a:buChar char="•"/>
            </a:pPr>
            <a:r>
              <a:rPr lang="en-US" b="0" i="0" dirty="0">
                <a:solidFill>
                  <a:srgbClr val="F9FAFA"/>
                </a:solidFill>
                <a:effectLst/>
                <a:highlight>
                  <a:srgbClr val="252627"/>
                </a:highlight>
                <a:latin typeface="Lora Medium" pitchFamily="2" charset="77"/>
              </a:rPr>
              <a:t>Workers: </a:t>
            </a:r>
            <a:r>
              <a:rPr lang="en-US" dirty="0">
                <a:latin typeface="Lora Medium" pitchFamily="2" charset="77"/>
              </a:rPr>
              <a:t>Threads, and each thread can execute a task independently and may run in parallel on different CPU cores.</a:t>
            </a:r>
            <a:endParaRPr lang="en-US" b="0" i="0" dirty="0">
              <a:solidFill>
                <a:srgbClr val="F9FAFA"/>
              </a:solidFill>
              <a:effectLst/>
              <a:highlight>
                <a:srgbClr val="252627"/>
              </a:highlight>
              <a:latin typeface="Lora Medium" pitchFamily="2" charset="77"/>
            </a:endParaRPr>
          </a:p>
          <a:p>
            <a:pPr lvl="3" algn="l" fontAlgn="base">
              <a:buFont typeface="Arial" panose="020B0604020202020204" pitchFamily="34" charset="0"/>
              <a:buChar char="•"/>
            </a:pPr>
            <a:r>
              <a:rPr lang="en-US" b="0" i="0" dirty="0">
                <a:solidFill>
                  <a:srgbClr val="F9FAFA"/>
                </a:solidFill>
                <a:effectLst/>
                <a:highlight>
                  <a:srgbClr val="252627"/>
                </a:highlight>
                <a:latin typeface="Lora Medium" pitchFamily="2" charset="77"/>
              </a:rPr>
              <a:t>Tasks: Units of work that can be executed independently</a:t>
            </a:r>
          </a:p>
          <a:p>
            <a:pPr lvl="2" algn="l" fontAlgn="base"/>
            <a:r>
              <a:rPr lang="en-US" b="0" i="0" dirty="0">
                <a:solidFill>
                  <a:srgbClr val="F9FAFA"/>
                </a:solidFill>
                <a:effectLst/>
                <a:highlight>
                  <a:srgbClr val="252627"/>
                </a:highlight>
                <a:latin typeface="Lora Medium" pitchFamily="2" charset="77"/>
              </a:rPr>
              <a:t>(Courtesy of web development bootcamp course and stack overflow: https://</a:t>
            </a:r>
            <a:r>
              <a:rPr lang="en-US" b="0" i="0" dirty="0" err="1">
                <a:solidFill>
                  <a:srgbClr val="F9FAFA"/>
                </a:solidFill>
                <a:effectLst/>
                <a:highlight>
                  <a:srgbClr val="252627"/>
                </a:highlight>
                <a:latin typeface="Lora Medium" pitchFamily="2" charset="77"/>
              </a:rPr>
              <a:t>stackoverflow.com</a:t>
            </a:r>
            <a:r>
              <a:rPr lang="en-US" b="0" i="0" dirty="0">
                <a:solidFill>
                  <a:srgbClr val="F9FAFA"/>
                </a:solidFill>
                <a:effectLst/>
                <a:highlight>
                  <a:srgbClr val="252627"/>
                </a:highlight>
                <a:latin typeface="Lora Medium" pitchFamily="2" charset="77"/>
              </a:rPr>
              <a:t>/questions/34680985/what-is-the-difference-between-asynchronous-programming-and-multithreading)</a:t>
            </a:r>
            <a:endParaRPr lang="en-US" sz="1200" dirty="0">
              <a:latin typeface="Lora Medium" pitchFamily="2" charset="77"/>
            </a:endParaRPr>
          </a:p>
          <a:p>
            <a:pPr marL="0" indent="0">
              <a:buFont typeface="Arial" panose="020B0604020202020204" pitchFamily="34" charset="0"/>
              <a:buNone/>
            </a:pPr>
            <a:endParaRPr lang="en-US" sz="1200" dirty="0">
              <a:latin typeface="Lora Medium" pitchFamily="2" charset="77"/>
            </a:endParaRPr>
          </a:p>
          <a:p>
            <a:pPr marL="171450" indent="-171450">
              <a:buFont typeface="Arial" panose="020B0604020202020204" pitchFamily="34" charset="0"/>
              <a:buChar char="•"/>
            </a:pPr>
            <a:r>
              <a:rPr lang="en-US" sz="1200" b="1" dirty="0">
                <a:latin typeface="Lora" pitchFamily="2" charset="77"/>
              </a:rPr>
              <a:t>Analogy (Node.js Architecture/Event Loop): A Coffee Shop with One Barista</a:t>
            </a:r>
          </a:p>
          <a:p>
            <a:pPr marL="628650" lvl="1" indent="-171450">
              <a:buFont typeface="Arial" panose="020B0604020202020204" pitchFamily="34" charset="0"/>
              <a:buChar char="•"/>
            </a:pPr>
            <a:r>
              <a:rPr lang="en-US" sz="1200" dirty="0">
                <a:latin typeface="Lora Medium" pitchFamily="2" charset="77"/>
              </a:rPr>
              <a:t>Customers come in and order their drinks. The customers are like the tasks or events in a program.</a:t>
            </a:r>
          </a:p>
          <a:p>
            <a:pPr marL="628650" lvl="1" indent="-171450">
              <a:buFont typeface="Arial" panose="020B0604020202020204" pitchFamily="34" charset="0"/>
              <a:buChar char="•"/>
            </a:pPr>
            <a:r>
              <a:rPr lang="en-US" sz="1200" dirty="0">
                <a:latin typeface="Lora Medium" pitchFamily="2" charset="77"/>
              </a:rPr>
              <a:t>Instead of making a given customer wait at the counter while their drink is being prepared (this would block other customers from ordering), the barista takes each order and then calls out the customer’s name when their drink is ready.</a:t>
            </a:r>
          </a:p>
          <a:p>
            <a:pPr marL="628650" lvl="1" indent="-171450">
              <a:buFont typeface="Arial" panose="020B0604020202020204" pitchFamily="34" charset="0"/>
              <a:buChar char="•"/>
            </a:pPr>
            <a:r>
              <a:rPr lang="en-US" sz="1200" dirty="0">
                <a:latin typeface="Lora Medium" pitchFamily="2" charset="77"/>
              </a:rPr>
              <a:t>The barista is free to take each order while the drinks are being made (asynchronously) by the other workers and/or coffee machines.</a:t>
            </a:r>
          </a:p>
          <a:p>
            <a:pPr marL="171450" indent="-171450">
              <a:buFont typeface="Arial" panose="020B0604020202020204" pitchFamily="34" charset="0"/>
              <a:buChar char="•"/>
            </a:pPr>
            <a:endParaRPr lang="en-US" dirty="0">
              <a:latin typeface="Lora Medium" pitchFamily="2" charset="77"/>
            </a:endParaRPr>
          </a:p>
          <a:p>
            <a:pPr marL="171450" indent="-171450">
              <a:buFont typeface="Arial" panose="020B0604020202020204" pitchFamily="34" charset="0"/>
              <a:buChar char="•"/>
            </a:pPr>
            <a:r>
              <a:rPr lang="en-US" dirty="0">
                <a:latin typeface="Lora Medium" pitchFamily="2" charset="77"/>
              </a:rPr>
              <a:t>So above was a coffee shop analogy, but Node.js might handle querying a database in the following way:</a:t>
            </a:r>
          </a:p>
          <a:p>
            <a:pPr marL="628650" lvl="1" indent="-171450">
              <a:buFont typeface="Arial" panose="020B0604020202020204" pitchFamily="34" charset="0"/>
              <a:buChar char="•"/>
            </a:pPr>
            <a:r>
              <a:rPr lang="en-US" dirty="0">
                <a:latin typeface="Lora Medium" pitchFamily="2" charset="77"/>
              </a:rPr>
              <a:t>Again, single thread to handle request</a:t>
            </a:r>
          </a:p>
          <a:p>
            <a:pPr marL="628650" lvl="1" indent="-171450">
              <a:buFont typeface="Arial" panose="020B0604020202020204" pitchFamily="34" charset="0"/>
              <a:buChar char="•"/>
            </a:pPr>
            <a:r>
              <a:rPr lang="en-US" dirty="0">
                <a:latin typeface="Lora Medium" pitchFamily="2" charset="77"/>
              </a:rPr>
              <a:t>When database is being queried, the thread does not need to wait for the data to be returned.</a:t>
            </a:r>
          </a:p>
          <a:p>
            <a:pPr marL="628650" lvl="1" indent="-171450">
              <a:buFont typeface="Arial" panose="020B0604020202020204" pitchFamily="34" charset="0"/>
              <a:buChar char="•"/>
            </a:pPr>
            <a:r>
              <a:rPr lang="en-US" dirty="0">
                <a:latin typeface="Lora Medium" pitchFamily="2" charset="77"/>
              </a:rPr>
              <a:t>While the database is executing query, thread can be used for other purposes/clients. When database prepares result, it puts a message in something called an event queue.</a:t>
            </a:r>
          </a:p>
          <a:p>
            <a:pPr marL="628650" lvl="1" indent="-171450">
              <a:buFont typeface="Arial" panose="020B0604020202020204" pitchFamily="34" charset="0"/>
              <a:buChar char="•"/>
            </a:pPr>
            <a:r>
              <a:rPr lang="en-US" dirty="0">
                <a:latin typeface="Lora Medium" pitchFamily="2" charset="77"/>
              </a:rPr>
              <a:t>Node.js is constantly monitoring this event queue in the background. When it finds an event in the queue, it will take it out and process it. The result will be processed by the main thread.</a:t>
            </a:r>
            <a:br>
              <a:rPr lang="en-US" dirty="0">
                <a:latin typeface="Lora Medium" pitchFamily="2" charset="77"/>
              </a:rPr>
            </a:br>
            <a:endParaRPr lang="en-US" dirty="0">
              <a:latin typeface="Lora Medium" pitchFamily="2" charset="77"/>
            </a:endParaRPr>
          </a:p>
          <a:p>
            <a:pPr marL="171450" lvl="0" indent="-171450">
              <a:buFont typeface="Arial" panose="020B0604020202020204" pitchFamily="34" charset="0"/>
              <a:buChar char="•"/>
            </a:pPr>
            <a:r>
              <a:rPr lang="en-US" dirty="0">
                <a:latin typeface="Lora Medium" pitchFamily="2" charset="77"/>
              </a:rPr>
              <a:t>Node.js’s architecture makes it ideal for Input/Output-intensive apps. We can serve more clients and avoid adding more hardware to do so – more scalability.</a:t>
            </a:r>
          </a:p>
          <a:p>
            <a:pPr marL="171450" lvl="0" indent="-171450">
              <a:buFont typeface="Arial" panose="020B0604020202020204" pitchFamily="34" charset="0"/>
              <a:buChar char="•"/>
            </a:pPr>
            <a:r>
              <a:rPr lang="en-US" dirty="0">
                <a:latin typeface="Lora Medium" pitchFamily="2" charset="77"/>
              </a:rPr>
              <a:t>Node.js is not ideal for more CPU-intensive apps like video encodings or image manipulation services.</a:t>
            </a:r>
          </a:p>
          <a:p>
            <a:pPr marL="628650" lvl="1" indent="-171450">
              <a:buFont typeface="Arial" panose="020B0604020202020204" pitchFamily="34" charset="0"/>
              <a:buChar char="•"/>
            </a:pPr>
            <a:r>
              <a:rPr lang="en-US" dirty="0">
                <a:latin typeface="Lora Medium" pitchFamily="2" charset="77"/>
              </a:rPr>
              <a:t>These kinds of calculations often have few operations that touch file systems and network in those cases.</a:t>
            </a:r>
          </a:p>
          <a:p>
            <a:pPr marL="628650" lvl="1" indent="-171450">
              <a:buFont typeface="Arial" panose="020B0604020202020204" pitchFamily="34" charset="0"/>
              <a:buChar char="•"/>
            </a:pPr>
            <a:r>
              <a:rPr lang="en-US" dirty="0">
                <a:latin typeface="Lora Medium" pitchFamily="2" charset="77"/>
              </a:rPr>
              <a:t>These kind of applications often require more heavy, complex calculations.</a:t>
            </a:r>
          </a:p>
          <a:p>
            <a:pPr marL="628650" lvl="1" indent="-171450">
              <a:buFont typeface="Arial" panose="020B0604020202020204" pitchFamily="34" charset="0"/>
              <a:buChar char="•"/>
            </a:pPr>
            <a:r>
              <a:rPr lang="en-US" dirty="0">
                <a:latin typeface="Lora Medium" pitchFamily="2" charset="77"/>
              </a:rPr>
              <a:t>When performing these heavier calculations to serve one client, others would have to wait.</a:t>
            </a:r>
          </a:p>
        </p:txBody>
      </p:sp>
      <p:sp>
        <p:nvSpPr>
          <p:cNvPr id="4" name="Slide Number Placeholder 3"/>
          <p:cNvSpPr>
            <a:spLocks noGrp="1"/>
          </p:cNvSpPr>
          <p:nvPr>
            <p:ph type="sldNum" sz="quarter" idx="5"/>
          </p:nvPr>
        </p:nvSpPr>
        <p:spPr/>
        <p:txBody>
          <a:bodyPr/>
          <a:lstStyle/>
          <a:p>
            <a:fld id="{5223B510-DEDE-3C4C-A842-ED2A7218F1C2}" type="slidenum">
              <a:rPr lang="en-US" smtClean="0"/>
              <a:t>7</a:t>
            </a:fld>
            <a:endParaRPr lang="en-US"/>
          </a:p>
        </p:txBody>
      </p:sp>
    </p:spTree>
    <p:extLst>
      <p:ext uri="{BB962C8B-B14F-4D97-AF65-F5344CB8AC3E}">
        <p14:creationId xmlns:p14="http://schemas.microsoft.com/office/powerpoint/2010/main" val="1167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Lora Medium" pitchFamily="2" charset="77"/>
              </a:rPr>
              <a:t>To download Node.js, you can navigate to the Node.js website (https://</a:t>
            </a:r>
            <a:r>
              <a:rPr lang="en-US" sz="1200" dirty="0" err="1">
                <a:latin typeface="Lora Medium" pitchFamily="2" charset="77"/>
              </a:rPr>
              <a:t>nodejs.org</a:t>
            </a:r>
            <a:r>
              <a:rPr lang="en-US" sz="1200" dirty="0">
                <a:latin typeface="Lora Medium" pitchFamily="2" charset="77"/>
              </a:rPr>
              <a:t>/</a:t>
            </a:r>
            <a:r>
              <a:rPr lang="en-US" sz="1200" dirty="0" err="1">
                <a:latin typeface="Lora Medium" pitchFamily="2" charset="77"/>
              </a:rPr>
              <a:t>en</a:t>
            </a:r>
            <a:r>
              <a:rPr lang="en-US" sz="1200" dirty="0">
                <a:latin typeface="Lora Medium" pitchFamily="2" charset="77"/>
              </a:rPr>
              <a:t>/download/package-manager)</a:t>
            </a:r>
          </a:p>
          <a:p>
            <a:pPr marL="628650" lvl="1" indent="-171450">
              <a:buFont typeface="Arial" panose="020B0604020202020204" pitchFamily="34" charset="0"/>
              <a:buChar char="•"/>
            </a:pPr>
            <a:r>
              <a:rPr lang="en-US" sz="1200" dirty="0">
                <a:latin typeface="Lora Medium" pitchFamily="2" charset="77"/>
              </a:rPr>
              <a:t>Select the operating system (the OS of your system) before download Node.js (macOS, Windows, Linux, etc.)</a:t>
            </a:r>
          </a:p>
          <a:p>
            <a:pPr marL="628650" lvl="1" indent="-171450">
              <a:buFont typeface="Arial" panose="020B0604020202020204" pitchFamily="34" charset="0"/>
              <a:buChar char="•"/>
            </a:pPr>
            <a:r>
              <a:rPr lang="en-US" sz="1200" dirty="0">
                <a:latin typeface="Lora Medium" pitchFamily="2" charset="77"/>
              </a:rPr>
              <a:t>Usually, best practice to download the latest stable version of Node.js (LTS). Can view the documentation on the versions, look at the change logs, and look at any breaking changes.</a:t>
            </a:r>
          </a:p>
          <a:p>
            <a:pPr marL="628650" lvl="1" indent="-171450">
              <a:buFont typeface="Arial" panose="020B0604020202020204" pitchFamily="34" charset="0"/>
              <a:buChar char="•"/>
            </a:pPr>
            <a:r>
              <a:rPr lang="en-US" sz="1200" dirty="0">
                <a:latin typeface="Lora Medium" pitchFamily="2" charset="77"/>
              </a:rPr>
              <a:t>After you follow the installation instructions, can run ”node --version” on your command prompt to verify that you have installed Node.js. Can also use this command to check the version of Node.js you have.</a:t>
            </a:r>
          </a:p>
          <a:p>
            <a:pPr marL="628650" lvl="1" indent="-171450">
              <a:buFont typeface="Arial" panose="020B0604020202020204" pitchFamily="34" charset="0"/>
              <a:buChar char="•"/>
            </a:pPr>
            <a:r>
              <a:rPr lang="en-US" sz="1200" dirty="0" err="1">
                <a:latin typeface="Lora Medium" pitchFamily="2" charset="77"/>
              </a:rPr>
              <a:t>npm</a:t>
            </a:r>
            <a:r>
              <a:rPr lang="en-US" sz="1200" dirty="0">
                <a:latin typeface="Lora Medium" pitchFamily="2" charset="77"/>
              </a:rPr>
              <a:t> is installed automatically with Node.js.</a:t>
            </a:r>
          </a:p>
          <a:p>
            <a:pPr marL="1085850" lvl="2" indent="-171450">
              <a:buFont typeface="Arial" panose="020B0604020202020204" pitchFamily="34" charset="0"/>
              <a:buChar char="•"/>
            </a:pPr>
            <a:r>
              <a:rPr lang="en-US" sz="1200" dirty="0">
                <a:latin typeface="Lora Medium" pitchFamily="2" charset="77"/>
              </a:rPr>
              <a:t>To check the version of </a:t>
            </a:r>
            <a:r>
              <a:rPr lang="en-US" sz="1200" dirty="0" err="1">
                <a:latin typeface="Lora Medium" pitchFamily="2" charset="77"/>
              </a:rPr>
              <a:t>npm</a:t>
            </a:r>
            <a:r>
              <a:rPr lang="en-US" sz="1200" dirty="0">
                <a:latin typeface="Lora Medium" pitchFamily="2" charset="77"/>
              </a:rPr>
              <a:t>, run “</a:t>
            </a:r>
            <a:r>
              <a:rPr lang="en-US" sz="1200" dirty="0" err="1">
                <a:latin typeface="Lora Medium" pitchFamily="2" charset="77"/>
              </a:rPr>
              <a:t>npm</a:t>
            </a:r>
            <a:r>
              <a:rPr lang="en-US" sz="1200" dirty="0">
                <a:latin typeface="Lora Medium" pitchFamily="2" charset="77"/>
              </a:rPr>
              <a:t> --version”.</a:t>
            </a:r>
            <a:br>
              <a:rPr lang="en-US" sz="1200" dirty="0">
                <a:latin typeface="Lora Medium" pitchFamily="2" charset="77"/>
              </a:rPr>
            </a:br>
            <a:br>
              <a:rPr lang="en-US" sz="1200" dirty="0">
                <a:latin typeface="Lora Medium" pitchFamily="2" charset="77"/>
              </a:rPr>
            </a:br>
            <a:endParaRPr lang="en-US" sz="1200" dirty="0">
              <a:latin typeface="Lora Medium"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CODE EXAMPLE: “1.-NodeJS-Example-SimpleHello” (</a:t>
            </a:r>
            <a:r>
              <a:rPr lang="en-US" sz="1200" b="1" dirty="0">
                <a:latin typeface="Lora Medium" pitchFamily="2" charset="77"/>
              </a:rPr>
              <a:t>Just run this code regularly</a:t>
            </a:r>
            <a:r>
              <a:rPr lang="en-US" sz="1200" dirty="0">
                <a:latin typeface="Lora Medium" pitchFamily="2" charset="77"/>
              </a:rPr>
              <a:t>) – the code for this example is in an </a:t>
            </a:r>
            <a:r>
              <a:rPr lang="en-US" sz="1200" dirty="0" err="1">
                <a:latin typeface="Lora Medium" pitchFamily="2" charset="77"/>
              </a:rPr>
              <a:t>app.js</a:t>
            </a:r>
            <a:r>
              <a:rPr lang="en-US" sz="1200" dirty="0">
                <a:latin typeface="Lora Medium" pitchFamily="2" charset="77"/>
              </a:rPr>
              <a:t>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Make sure you are in the correct folder for running the code in Visual Studio Code!</a:t>
            </a:r>
          </a:p>
          <a:p>
            <a:pPr marL="171450" lvl="0" indent="-171450">
              <a:buFont typeface="Arial" panose="020B0604020202020204" pitchFamily="34" charset="0"/>
              <a:buChar char="•"/>
            </a:pPr>
            <a:endParaRPr lang="en-US" sz="1200" dirty="0">
              <a:latin typeface="Lora Medium" pitchFamily="2" charset="77"/>
            </a:endParaRPr>
          </a:p>
          <a:p>
            <a:pPr marL="0" indent="0">
              <a:buFont typeface="Arial" panose="020B0604020202020204" pitchFamily="34" charset="0"/>
              <a:buNone/>
            </a:pPr>
            <a:endParaRPr lang="en-US" sz="1200" dirty="0">
              <a:latin typeface="Lora Medium"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Lora Medium" pitchFamily="2" charset="77"/>
            </a:endParaRPr>
          </a:p>
          <a:p>
            <a:pPr marL="0" indent="0">
              <a:buFont typeface="+mj-lt"/>
              <a:buNone/>
            </a:pPr>
            <a:br>
              <a:rPr lang="en-US" sz="1200" b="1" dirty="0">
                <a:latin typeface="Lora Medium" pitchFamily="2" charset="77"/>
              </a:rPr>
            </a:br>
            <a:br>
              <a:rPr lang="en-US" sz="1200" b="1" dirty="0">
                <a:latin typeface="Lora Medium" pitchFamily="2" charset="77"/>
              </a:rPr>
            </a:br>
            <a:endParaRPr lang="en-US" sz="1200" b="1" dirty="0">
              <a:latin typeface="Lora Medium" pitchFamily="2" charset="77"/>
            </a:endParaRPr>
          </a:p>
          <a:p>
            <a:endParaRPr lang="en-US" dirty="0"/>
          </a:p>
        </p:txBody>
      </p:sp>
      <p:sp>
        <p:nvSpPr>
          <p:cNvPr id="4" name="Slide Number Placeholder 3"/>
          <p:cNvSpPr>
            <a:spLocks noGrp="1"/>
          </p:cNvSpPr>
          <p:nvPr>
            <p:ph type="sldNum" sz="quarter" idx="5"/>
          </p:nvPr>
        </p:nvSpPr>
        <p:spPr/>
        <p:txBody>
          <a:bodyPr/>
          <a:lstStyle/>
          <a:p>
            <a:fld id="{5223B510-DEDE-3C4C-A842-ED2A7218F1C2}" type="slidenum">
              <a:rPr lang="en-US" smtClean="0"/>
              <a:t>8</a:t>
            </a:fld>
            <a:endParaRPr lang="en-US"/>
          </a:p>
        </p:txBody>
      </p:sp>
    </p:spTree>
    <p:extLst>
      <p:ext uri="{BB962C8B-B14F-4D97-AF65-F5344CB8AC3E}">
        <p14:creationId xmlns:p14="http://schemas.microsoft.com/office/powerpoint/2010/main" val="2866382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b="0" dirty="0">
                <a:latin typeface="Lora Medium" pitchFamily="2" charset="77"/>
              </a:rPr>
              <a:t>The image above is a result of running </a:t>
            </a:r>
            <a:r>
              <a:rPr lang="en-US" b="0" dirty="0" err="1">
                <a:latin typeface="Lora Medium" pitchFamily="2" charset="77"/>
              </a:rPr>
              <a:t>console.log</a:t>
            </a:r>
            <a:r>
              <a:rPr lang="en-US" b="0" dirty="0">
                <a:latin typeface="Lora Medium" pitchFamily="2" charset="77"/>
              </a:rPr>
              <a:t>(module). Node.js represents modules as objects with specific properties. If you log “module” you will get information on the properties of that object defined by Node.js. Here are what the properties are below.</a:t>
            </a:r>
          </a:p>
          <a:p>
            <a:pPr lvl="1">
              <a:buFont typeface="Arial" panose="020B0604020202020204" pitchFamily="34" charset="0"/>
              <a:buChar char="•"/>
            </a:pPr>
            <a:r>
              <a:rPr lang="en-US" b="1" dirty="0">
                <a:latin typeface="Lora" pitchFamily="2" charset="77"/>
              </a:rPr>
              <a:t>id</a:t>
            </a:r>
            <a:r>
              <a:rPr lang="en-US" dirty="0">
                <a:latin typeface="Lora Medium" pitchFamily="2" charset="77"/>
              </a:rPr>
              <a:t>: The identifier of the module, which is the absolute path to the file.</a:t>
            </a:r>
          </a:p>
          <a:p>
            <a:pPr lvl="1">
              <a:buFont typeface="Arial" panose="020B0604020202020204" pitchFamily="34" charset="0"/>
              <a:buChar char="•"/>
            </a:pPr>
            <a:r>
              <a:rPr lang="en-US" b="1" dirty="0">
                <a:latin typeface="Lora" pitchFamily="2" charset="77"/>
              </a:rPr>
              <a:t>path</a:t>
            </a:r>
            <a:r>
              <a:rPr lang="en-US" dirty="0">
                <a:latin typeface="Lora Medium" pitchFamily="2" charset="77"/>
              </a:rPr>
              <a:t>: The directory path where the module is located.</a:t>
            </a:r>
          </a:p>
          <a:p>
            <a:pPr lvl="1">
              <a:buFont typeface="Arial" panose="020B0604020202020204" pitchFamily="34" charset="0"/>
              <a:buChar char="•"/>
            </a:pPr>
            <a:r>
              <a:rPr lang="en-US" b="1" dirty="0">
                <a:latin typeface="Lora" pitchFamily="2" charset="77"/>
              </a:rPr>
              <a:t>exports</a:t>
            </a:r>
            <a:r>
              <a:rPr lang="en-US" dirty="0">
                <a:latin typeface="Lora Medium" pitchFamily="2" charset="77"/>
              </a:rPr>
              <a:t>: An object that will hold the module's exported functions or variables. Initially empty.</a:t>
            </a:r>
          </a:p>
          <a:p>
            <a:pPr lvl="1">
              <a:buFont typeface="Arial" panose="020B0604020202020204" pitchFamily="34" charset="0"/>
              <a:buChar char="•"/>
            </a:pPr>
            <a:r>
              <a:rPr lang="en-US" b="1" dirty="0">
                <a:latin typeface="Lora" pitchFamily="2" charset="77"/>
              </a:rPr>
              <a:t>filename</a:t>
            </a:r>
            <a:r>
              <a:rPr lang="en-US" dirty="0">
                <a:latin typeface="Lora Medium" pitchFamily="2" charset="77"/>
              </a:rPr>
              <a:t>: The absolute path to the module file.</a:t>
            </a:r>
          </a:p>
          <a:p>
            <a:pPr lvl="1">
              <a:buFont typeface="Arial" panose="020B0604020202020204" pitchFamily="34" charset="0"/>
              <a:buChar char="•"/>
            </a:pPr>
            <a:r>
              <a:rPr lang="en-US" b="1" dirty="0">
                <a:latin typeface="Lora" pitchFamily="2" charset="77"/>
              </a:rPr>
              <a:t>loaded</a:t>
            </a:r>
            <a:r>
              <a:rPr lang="en-US" dirty="0">
                <a:latin typeface="Lora Medium" pitchFamily="2" charset="77"/>
              </a:rPr>
              <a:t>: A </a:t>
            </a:r>
            <a:r>
              <a:rPr lang="en-US" dirty="0" err="1">
                <a:latin typeface="Lora Medium" pitchFamily="2" charset="77"/>
              </a:rPr>
              <a:t>boolean</a:t>
            </a:r>
            <a:r>
              <a:rPr lang="en-US" dirty="0">
                <a:latin typeface="Lora Medium" pitchFamily="2" charset="77"/>
              </a:rPr>
              <a:t> indicating if the module has been loaded. Initially false.</a:t>
            </a:r>
          </a:p>
          <a:p>
            <a:pPr lvl="1">
              <a:buFont typeface="Arial" panose="020B0604020202020204" pitchFamily="34" charset="0"/>
              <a:buChar char="•"/>
            </a:pPr>
            <a:r>
              <a:rPr lang="en-US" b="1" dirty="0">
                <a:latin typeface="Lora" pitchFamily="2" charset="77"/>
              </a:rPr>
              <a:t>children</a:t>
            </a:r>
            <a:r>
              <a:rPr lang="en-US" dirty="0">
                <a:latin typeface="Lora Medium" pitchFamily="2" charset="77"/>
              </a:rPr>
              <a:t>: An array containing the module objects of the child modules required by this module. Initially empty.</a:t>
            </a:r>
          </a:p>
          <a:p>
            <a:pPr lvl="1">
              <a:buFont typeface="Arial" panose="020B0604020202020204" pitchFamily="34" charset="0"/>
              <a:buChar char="•"/>
            </a:pPr>
            <a:r>
              <a:rPr lang="en-US" b="1" dirty="0">
                <a:latin typeface="Lora" pitchFamily="2" charset="77"/>
              </a:rPr>
              <a:t>paths</a:t>
            </a:r>
            <a:r>
              <a:rPr lang="en-US" dirty="0">
                <a:latin typeface="Lora Medium" pitchFamily="2" charset="77"/>
              </a:rPr>
              <a:t>: An array of directory paths where Node.js looks for modules when they are required.</a:t>
            </a:r>
          </a:p>
          <a:p>
            <a:pPr lvl="1"/>
            <a:r>
              <a:rPr lang="en-US" dirty="0">
                <a:latin typeface="Lora Medium" pitchFamily="2" charset="77"/>
              </a:rPr>
              <a:t>This information is part of the Module object in Node.js, which helps in module resolution and loading.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Lora Medium" pitchFamily="2" charset="77"/>
            </a:endParaRPr>
          </a:p>
          <a:p>
            <a:pPr marL="171450" lvl="0" indent="-171450">
              <a:buFont typeface="Arial" panose="020B0604020202020204" pitchFamily="34" charset="0"/>
              <a:buChar char="•"/>
            </a:pPr>
            <a:r>
              <a:rPr lang="en-US" b="1" dirty="0">
                <a:latin typeface="Lora" pitchFamily="2" charset="77"/>
              </a:rPr>
              <a:t>Modules – What are they and why use them</a:t>
            </a:r>
            <a:r>
              <a:rPr lang="en-US" dirty="0">
                <a:latin typeface="Lora Medium" pitchFamily="2" charset="77"/>
              </a:rPr>
              <a:t>: Reusable building blocks of our application.</a:t>
            </a:r>
          </a:p>
          <a:p>
            <a:pPr marL="628650" lvl="1" indent="-171450">
              <a:buFont typeface="Arial" panose="020B0604020202020204" pitchFamily="34" charset="0"/>
              <a:buChar char="•"/>
            </a:pPr>
            <a:r>
              <a:rPr lang="en-US" dirty="0">
                <a:latin typeface="Lora Medium" pitchFamily="2" charset="77"/>
              </a:rPr>
              <a:t>To build reliable and maintainable applications, we instead want modularity to avoid overwrites.</a:t>
            </a:r>
          </a:p>
          <a:p>
            <a:pPr marL="628650" lvl="1" indent="-171450">
              <a:buFont typeface="Arial" panose="020B0604020202020204" pitchFamily="34" charset="0"/>
              <a:buChar char="•"/>
            </a:pPr>
            <a:r>
              <a:rPr lang="en-US" dirty="0">
                <a:latin typeface="Lora Medium" pitchFamily="2" charset="77"/>
              </a:rPr>
              <a:t>Instead, we want to use modularity, which is small, reusable building blocks/chunks of code.</a:t>
            </a:r>
          </a:p>
          <a:p>
            <a:pPr marL="628650" lvl="1" indent="-171450">
              <a:buFont typeface="Arial" panose="020B0604020202020204" pitchFamily="34" charset="0"/>
              <a:buChar char="•"/>
            </a:pPr>
            <a:r>
              <a:rPr lang="en-US" dirty="0">
                <a:latin typeface="Lora Medium" pitchFamily="2" charset="77"/>
              </a:rPr>
              <a:t>We want modules or small building blocks where we define our functions and variables. </a:t>
            </a:r>
          </a:p>
          <a:p>
            <a:pPr marL="628650" lvl="1" indent="-171450">
              <a:buFont typeface="Arial" panose="020B0604020202020204" pitchFamily="34" charset="0"/>
              <a:buChar char="•"/>
            </a:pPr>
            <a:r>
              <a:rPr lang="en-US" dirty="0">
                <a:latin typeface="Lora Medium" pitchFamily="2" charset="77"/>
              </a:rPr>
              <a:t>That way two functions or variables with the same name do not overwrite each other.</a:t>
            </a:r>
          </a:p>
          <a:p>
            <a:pPr marL="628650" lvl="1" indent="-171450">
              <a:buFont typeface="Arial" panose="020B0604020202020204" pitchFamily="34" charset="0"/>
              <a:buChar char="•"/>
            </a:pPr>
            <a:r>
              <a:rPr lang="en-US" dirty="0">
                <a:latin typeface="Lora Medium" pitchFamily="2" charset="77"/>
              </a:rPr>
              <a:t>Adheres to the DRY principle (“Don’t Repeat Yourself”)</a:t>
            </a:r>
            <a:br>
              <a:rPr lang="en-US" dirty="0">
                <a:latin typeface="Lora Medium" pitchFamily="2" charset="77"/>
              </a:rPr>
            </a:br>
            <a:endParaRPr lang="en-US" dirty="0">
              <a:latin typeface="Lora Medium" pitchFamily="2" charset="77"/>
            </a:endParaRPr>
          </a:p>
          <a:p>
            <a:pPr marL="171450" lvl="0" indent="-171450">
              <a:buFont typeface="Arial" panose="020B0604020202020204" pitchFamily="34" charset="0"/>
              <a:buChar char="•"/>
            </a:pPr>
            <a:r>
              <a:rPr lang="en-US" b="1" dirty="0">
                <a:latin typeface="Lora" pitchFamily="2" charset="77"/>
              </a:rPr>
              <a:t>Module Details: They are a core of Node.js</a:t>
            </a:r>
          </a:p>
          <a:p>
            <a:pPr marL="628650" lvl="1" indent="-171450">
              <a:buFont typeface="Arial" panose="020B0604020202020204" pitchFamily="34" charset="0"/>
              <a:buChar char="•"/>
            </a:pPr>
            <a:r>
              <a:rPr lang="en-US" dirty="0">
                <a:latin typeface="Lora Medium" pitchFamily="2" charset="77"/>
              </a:rPr>
              <a:t>Every file in a node application is considered a module. Variables and functions defined in that file are scoped to it (in Object-Oriented programming terms, we would say they are private to that file/container).</a:t>
            </a:r>
          </a:p>
          <a:p>
            <a:pPr marL="628650" lvl="1" indent="-171450">
              <a:buFont typeface="Arial" panose="020B0604020202020204" pitchFamily="34" charset="0"/>
              <a:buChar char="•"/>
            </a:pPr>
            <a:r>
              <a:rPr lang="en-US" dirty="0">
                <a:latin typeface="Lora Medium" pitchFamily="2" charset="77"/>
              </a:rPr>
              <a:t>To access the variables  and functions in the file outside of the file/module, we need to export it (we make it public).</a:t>
            </a:r>
          </a:p>
          <a:p>
            <a:pPr marL="628650" lvl="1" indent="-171450">
              <a:buFont typeface="Arial" panose="020B0604020202020204" pitchFamily="34" charset="0"/>
              <a:buChar char="•"/>
            </a:pPr>
            <a:r>
              <a:rPr lang="en-US" dirty="0">
                <a:latin typeface="Lora Medium" pitchFamily="2" charset="77"/>
              </a:rPr>
              <a:t>We can import the file elsewhere and then use the functions and variables wherever we imported it.</a:t>
            </a:r>
          </a:p>
          <a:p>
            <a:pPr marL="628650" lvl="1" indent="-171450">
              <a:buFont typeface="Arial" panose="020B0604020202020204" pitchFamily="34" charset="0"/>
              <a:buChar char="•"/>
            </a:pPr>
            <a:r>
              <a:rPr lang="en-US" dirty="0">
                <a:latin typeface="Lora Medium" pitchFamily="2" charset="77"/>
              </a:rPr>
              <a:t>Every Node.js application typically has a main module or main file like </a:t>
            </a:r>
            <a:r>
              <a:rPr lang="en-US" dirty="0" err="1">
                <a:latin typeface="Lora Medium" pitchFamily="2" charset="77"/>
              </a:rPr>
              <a:t>app.js</a:t>
            </a:r>
            <a:r>
              <a:rPr lang="en-US" dirty="0">
                <a:latin typeface="Lora Medium" pitchFamily="2" charset="77"/>
              </a:rPr>
              <a:t>.</a:t>
            </a:r>
            <a:br>
              <a:rPr lang="en-US" dirty="0">
                <a:latin typeface="Lora Medium" pitchFamily="2" charset="77"/>
              </a:rPr>
            </a:br>
            <a:br>
              <a:rPr lang="en-US" dirty="0">
                <a:latin typeface="Lora Medium" pitchFamily="2" charset="77"/>
              </a:rPr>
            </a:br>
            <a:endParaRPr lang="en-US" dirty="0">
              <a:latin typeface="Lora Medium"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CODE EXAMPLE: “2.-NodeJS-Example-Modules” (</a:t>
            </a:r>
            <a:r>
              <a:rPr lang="en-US" sz="1200" b="1" dirty="0">
                <a:latin typeface="Lora" pitchFamily="2" charset="77"/>
              </a:rPr>
              <a:t>Run in Debug Mode to Step Through</a:t>
            </a:r>
            <a:r>
              <a:rPr lang="en-US" sz="1200" dirty="0">
                <a:latin typeface="Lora Medium" pitchFamily="2" charset="77"/>
              </a:rPr>
              <a:t>) </a:t>
            </a:r>
            <a:r>
              <a:rPr lang="en-US" sz="1200" dirty="0">
                <a:latin typeface="Lora Medium" pitchFamily="2" charset="77"/>
                <a:sym typeface="Wingdings" pitchFamily="2" charset="2"/>
              </a:rPr>
              <a:t> </a:t>
            </a:r>
            <a:r>
              <a:rPr lang="en-US" sz="1200" dirty="0">
                <a:latin typeface="Lora Medium" pitchFamily="2" charset="77"/>
              </a:rPr>
              <a:t>(Talk about global </a:t>
            </a:r>
            <a:r>
              <a:rPr lang="en-US" sz="1200" b="1" dirty="0">
                <a:latin typeface="Lora" pitchFamily="2" charset="77"/>
              </a:rPr>
              <a:t>objects</a:t>
            </a:r>
            <a:r>
              <a:rPr lang="en-US" sz="1200" dirty="0">
                <a:latin typeface="Lora Medium" pitchFamily="2" charset="77"/>
              </a:rPr>
              <a:t> first below)</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Make sure you are in the correct folder for running the code in Visual Studio Code!</a:t>
            </a:r>
            <a:br>
              <a:rPr lang="en-US" sz="1200" dirty="0">
                <a:latin typeface="Lora Medium" pitchFamily="2" charset="77"/>
              </a:rPr>
            </a:br>
            <a:br>
              <a:rPr lang="en-US" sz="1200" dirty="0">
                <a:latin typeface="Lora Medium" pitchFamily="2" charset="77"/>
              </a:rPr>
            </a:br>
            <a:br>
              <a:rPr lang="en-US" sz="1200" dirty="0">
                <a:latin typeface="Lora Medium" pitchFamily="2" charset="77"/>
              </a:rPr>
            </a:br>
            <a:br>
              <a:rPr lang="en-US" sz="1200" dirty="0">
                <a:latin typeface="Lora Medium" pitchFamily="2" charset="77"/>
              </a:rPr>
            </a:br>
            <a:endParaRPr lang="en-US" sz="1200" dirty="0">
              <a:latin typeface="Lora Medium"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Lora Medium" pitchFamily="2" charset="77"/>
              </a:rPr>
              <a:t>KEEP FOR NOW, BUT DO NOT PRESENT ON THIS AT THE MOMENT:</a:t>
            </a:r>
          </a:p>
          <a:p>
            <a:pPr marL="171450" indent="-171450">
              <a:buFont typeface="Arial" panose="020B0604020202020204" pitchFamily="34" charset="0"/>
              <a:buChar char="•"/>
            </a:pPr>
            <a:r>
              <a:rPr lang="en-US" sz="1200" dirty="0">
                <a:latin typeface="Lora Medium" pitchFamily="2" charset="77"/>
              </a:rPr>
              <a:t>Global objects – meaning we can access them anywhere. Can be used in browser and in Node.js</a:t>
            </a:r>
          </a:p>
          <a:p>
            <a:pPr marL="628650" lvl="1" indent="-171450">
              <a:buFont typeface="Arial" panose="020B0604020202020204" pitchFamily="34" charset="0"/>
              <a:buChar char="•"/>
            </a:pPr>
            <a:r>
              <a:rPr lang="en-US" dirty="0">
                <a:latin typeface="Lora Medium" pitchFamily="2" charset="77"/>
              </a:rPr>
              <a:t>Examples: </a:t>
            </a:r>
          </a:p>
          <a:p>
            <a:pPr marL="1085850" lvl="2" indent="-171450">
              <a:buFont typeface="Arial" panose="020B0604020202020204" pitchFamily="34" charset="0"/>
              <a:buChar char="•"/>
            </a:pPr>
            <a:r>
              <a:rPr lang="en-US" dirty="0" err="1">
                <a:latin typeface="Lora Medium" pitchFamily="2" charset="77"/>
              </a:rPr>
              <a:t>console.log</a:t>
            </a:r>
            <a:r>
              <a:rPr lang="en-US" dirty="0">
                <a:latin typeface="Lora Medium" pitchFamily="2" charset="77"/>
              </a:rPr>
              <a:t>() – log information to the console</a:t>
            </a:r>
          </a:p>
          <a:p>
            <a:pPr marL="1085850" lvl="2" indent="-171450">
              <a:buFont typeface="Arial" panose="020B0604020202020204" pitchFamily="34" charset="0"/>
              <a:buChar char="•"/>
            </a:pPr>
            <a:r>
              <a:rPr lang="en-US" dirty="0" err="1">
                <a:latin typeface="Lora Medium" pitchFamily="2" charset="77"/>
              </a:rPr>
              <a:t>setTimeout</a:t>
            </a:r>
            <a:r>
              <a:rPr lang="en-US" dirty="0">
                <a:latin typeface="Lora Medium" pitchFamily="2" charset="77"/>
              </a:rPr>
              <a:t>() – cause a delay</a:t>
            </a:r>
          </a:p>
          <a:p>
            <a:pPr marL="1085850" lvl="2" indent="-171450">
              <a:buFont typeface="Arial" panose="020B0604020202020204" pitchFamily="34" charset="0"/>
              <a:buChar char="•"/>
            </a:pPr>
            <a:r>
              <a:rPr lang="en-US" dirty="0" err="1">
                <a:latin typeface="Lora Medium" pitchFamily="2" charset="77"/>
              </a:rPr>
              <a:t>clearTimeout</a:t>
            </a:r>
            <a:r>
              <a:rPr lang="en-US" dirty="0">
                <a:latin typeface="Lora Medium" pitchFamily="2" charset="77"/>
              </a:rPr>
              <a:t>() – stop the delay</a:t>
            </a:r>
          </a:p>
          <a:p>
            <a:pPr marL="1085850" lvl="2" indent="-171450">
              <a:buFont typeface="Arial" panose="020B0604020202020204" pitchFamily="34" charset="0"/>
              <a:buChar char="•"/>
            </a:pPr>
            <a:r>
              <a:rPr lang="en-US" dirty="0" err="1">
                <a:latin typeface="Lora Medium" pitchFamily="2" charset="77"/>
              </a:rPr>
              <a:t>setInterval</a:t>
            </a:r>
            <a:r>
              <a:rPr lang="en-US" dirty="0">
                <a:latin typeface="Lora Medium" pitchFamily="2" charset="77"/>
              </a:rPr>
              <a:t>() – repetitively call a function after a given delay</a:t>
            </a:r>
          </a:p>
          <a:p>
            <a:pPr marL="1085850" lvl="2" indent="-171450">
              <a:buFont typeface="Arial" panose="020B0604020202020204" pitchFamily="34" charset="0"/>
              <a:buChar char="•"/>
            </a:pPr>
            <a:r>
              <a:rPr lang="en-US" dirty="0" err="1">
                <a:latin typeface="Lora Medium" pitchFamily="2" charset="77"/>
              </a:rPr>
              <a:t>clearInterval</a:t>
            </a:r>
            <a:r>
              <a:rPr lang="en-US" dirty="0">
                <a:latin typeface="Lora Medium" pitchFamily="2" charset="77"/>
              </a:rPr>
              <a:t>() – Stop function from being called repetitively</a:t>
            </a:r>
          </a:p>
          <a:p>
            <a:pPr marL="1085850" lvl="2" indent="-171450">
              <a:buFont typeface="Arial" panose="020B0604020202020204" pitchFamily="34" charset="0"/>
              <a:buChar char="•"/>
            </a:pPr>
            <a:r>
              <a:rPr lang="en-US" dirty="0">
                <a:latin typeface="Lora Medium" pitchFamily="2" charset="77"/>
              </a:rPr>
              <a:t>window is recognized in the browser, but not by the Node.js runtime</a:t>
            </a:r>
          </a:p>
          <a:p>
            <a:pPr marL="171450" lvl="0" indent="-171450">
              <a:buFont typeface="Arial" panose="020B0604020202020204" pitchFamily="34" charset="0"/>
              <a:buChar char="•"/>
            </a:pPr>
            <a:r>
              <a:rPr lang="en-US" dirty="0">
                <a:latin typeface="Lora Medium" pitchFamily="2" charset="77"/>
              </a:rPr>
              <a:t>We cannot add our own variables and functions to the Node.js global object.</a:t>
            </a:r>
          </a:p>
          <a:p>
            <a:pPr marL="171450" lvl="0" indent="-171450">
              <a:buFont typeface="Arial" panose="020B0604020202020204" pitchFamily="34" charset="0"/>
              <a:buChar char="•"/>
            </a:pPr>
            <a:r>
              <a:rPr lang="en-US" dirty="0">
                <a:latin typeface="Lora Medium" pitchFamily="2" charset="77"/>
              </a:rPr>
              <a:t>Avoid defining functions and variables in the global scope. Why? Because to build reliable and maintainable applications, we instead want modularity to avoid overwrites.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Lora Medium" pitchFamily="2" charset="77"/>
            </a:endParaRPr>
          </a:p>
          <a:p>
            <a:pPr marL="628650" lvl="1" indent="-171450">
              <a:buFont typeface="Arial" panose="020B0604020202020204" pitchFamily="34" charset="0"/>
              <a:buChar char="•"/>
            </a:pPr>
            <a:endParaRPr lang="en-US" dirty="0">
              <a:latin typeface="Lora Medium" pitchFamily="2" charset="77"/>
            </a:endParaRPr>
          </a:p>
          <a:p>
            <a:pPr marL="628650" lvl="1" indent="-171450">
              <a:buFont typeface="Arial" panose="020B0604020202020204" pitchFamily="34" charset="0"/>
              <a:buChar char="•"/>
            </a:pPr>
            <a:endParaRPr lang="en-US" dirty="0">
              <a:latin typeface="Lora Medium" pitchFamily="2" charset="77"/>
            </a:endParaRPr>
          </a:p>
        </p:txBody>
      </p:sp>
      <p:sp>
        <p:nvSpPr>
          <p:cNvPr id="4" name="Slide Number Placeholder 3"/>
          <p:cNvSpPr>
            <a:spLocks noGrp="1"/>
          </p:cNvSpPr>
          <p:nvPr>
            <p:ph type="sldNum" sz="quarter" idx="5"/>
          </p:nvPr>
        </p:nvSpPr>
        <p:spPr/>
        <p:txBody>
          <a:bodyPr/>
          <a:lstStyle/>
          <a:p>
            <a:fld id="{5223B510-DEDE-3C4C-A842-ED2A7218F1C2}" type="slidenum">
              <a:rPr lang="en-US" smtClean="0"/>
              <a:t>9</a:t>
            </a:fld>
            <a:endParaRPr lang="en-US"/>
          </a:p>
        </p:txBody>
      </p:sp>
    </p:spTree>
    <p:extLst>
      <p:ext uri="{BB962C8B-B14F-4D97-AF65-F5344CB8AC3E}">
        <p14:creationId xmlns:p14="http://schemas.microsoft.com/office/powerpoint/2010/main" val="751194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F0778-90B8-EB2F-1A7A-48831BBBEB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F4725D-C479-9015-6DDF-4B2E573F28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66CC24-066B-B072-E513-A33D85BB0B74}"/>
              </a:ext>
            </a:extLst>
          </p:cNvPr>
          <p:cNvSpPr>
            <a:spLocks noGrp="1"/>
          </p:cNvSpPr>
          <p:nvPr>
            <p:ph type="dt" sz="half" idx="10"/>
          </p:nvPr>
        </p:nvSpPr>
        <p:spPr/>
        <p:txBody>
          <a:bodyPr/>
          <a:lstStyle/>
          <a:p>
            <a:fld id="{DFF319ED-7A19-4F49-9154-1F1BE1656487}" type="datetimeFigureOut">
              <a:rPr lang="en-US" smtClean="0"/>
              <a:t>7/25/24</a:t>
            </a:fld>
            <a:endParaRPr lang="en-US"/>
          </a:p>
        </p:txBody>
      </p:sp>
      <p:sp>
        <p:nvSpPr>
          <p:cNvPr id="5" name="Footer Placeholder 4">
            <a:extLst>
              <a:ext uri="{FF2B5EF4-FFF2-40B4-BE49-F238E27FC236}">
                <a16:creationId xmlns:a16="http://schemas.microsoft.com/office/drawing/2014/main" id="{89AAFA7A-E6C7-9A9D-7A5F-1336EE138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448B5-83C4-3CE2-8E24-22E983401D24}"/>
              </a:ext>
            </a:extLst>
          </p:cNvPr>
          <p:cNvSpPr>
            <a:spLocks noGrp="1"/>
          </p:cNvSpPr>
          <p:nvPr>
            <p:ph type="sldNum" sz="quarter" idx="12"/>
          </p:nvPr>
        </p:nvSpPr>
        <p:spPr/>
        <p:txBody>
          <a:bodyPr/>
          <a:lstStyle/>
          <a:p>
            <a:fld id="{8A456A53-50D6-0245-AACB-C88B79C2D84B}" type="slidenum">
              <a:rPr lang="en-US" smtClean="0"/>
              <a:t>‹#›</a:t>
            </a:fld>
            <a:endParaRPr lang="en-US"/>
          </a:p>
        </p:txBody>
      </p:sp>
    </p:spTree>
    <p:extLst>
      <p:ext uri="{BB962C8B-B14F-4D97-AF65-F5344CB8AC3E}">
        <p14:creationId xmlns:p14="http://schemas.microsoft.com/office/powerpoint/2010/main" val="3559677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BCE8-41E4-6CC8-3AAB-D4924ECD6A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2BA886-B06E-C1F5-5063-2B2B089DB3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13817D-953C-87B4-BA17-CCE9A37E8BF4}"/>
              </a:ext>
            </a:extLst>
          </p:cNvPr>
          <p:cNvSpPr>
            <a:spLocks noGrp="1"/>
          </p:cNvSpPr>
          <p:nvPr>
            <p:ph type="dt" sz="half" idx="10"/>
          </p:nvPr>
        </p:nvSpPr>
        <p:spPr/>
        <p:txBody>
          <a:bodyPr/>
          <a:lstStyle/>
          <a:p>
            <a:fld id="{DFF319ED-7A19-4F49-9154-1F1BE1656487}" type="datetimeFigureOut">
              <a:rPr lang="en-US" smtClean="0"/>
              <a:t>7/25/24</a:t>
            </a:fld>
            <a:endParaRPr lang="en-US"/>
          </a:p>
        </p:txBody>
      </p:sp>
      <p:sp>
        <p:nvSpPr>
          <p:cNvPr id="5" name="Footer Placeholder 4">
            <a:extLst>
              <a:ext uri="{FF2B5EF4-FFF2-40B4-BE49-F238E27FC236}">
                <a16:creationId xmlns:a16="http://schemas.microsoft.com/office/drawing/2014/main" id="{0030AF45-62AF-5955-2777-350B05AAB6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53DB7-F543-352A-E1E0-6C0AE7ED9613}"/>
              </a:ext>
            </a:extLst>
          </p:cNvPr>
          <p:cNvSpPr>
            <a:spLocks noGrp="1"/>
          </p:cNvSpPr>
          <p:nvPr>
            <p:ph type="sldNum" sz="quarter" idx="12"/>
          </p:nvPr>
        </p:nvSpPr>
        <p:spPr/>
        <p:txBody>
          <a:bodyPr/>
          <a:lstStyle/>
          <a:p>
            <a:fld id="{8A456A53-50D6-0245-AACB-C88B79C2D84B}" type="slidenum">
              <a:rPr lang="en-US" smtClean="0"/>
              <a:t>‹#›</a:t>
            </a:fld>
            <a:endParaRPr lang="en-US"/>
          </a:p>
        </p:txBody>
      </p:sp>
    </p:spTree>
    <p:extLst>
      <p:ext uri="{BB962C8B-B14F-4D97-AF65-F5344CB8AC3E}">
        <p14:creationId xmlns:p14="http://schemas.microsoft.com/office/powerpoint/2010/main" val="3046559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66A00E-5A55-5E42-5D2D-AF3A0150D0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824A88-C458-BAB4-1913-DD703F3762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72406A-1E0C-4F74-0BA7-CD10E707EB6E}"/>
              </a:ext>
            </a:extLst>
          </p:cNvPr>
          <p:cNvSpPr>
            <a:spLocks noGrp="1"/>
          </p:cNvSpPr>
          <p:nvPr>
            <p:ph type="dt" sz="half" idx="10"/>
          </p:nvPr>
        </p:nvSpPr>
        <p:spPr/>
        <p:txBody>
          <a:bodyPr/>
          <a:lstStyle/>
          <a:p>
            <a:fld id="{DFF319ED-7A19-4F49-9154-1F1BE1656487}" type="datetimeFigureOut">
              <a:rPr lang="en-US" smtClean="0"/>
              <a:t>7/25/24</a:t>
            </a:fld>
            <a:endParaRPr lang="en-US"/>
          </a:p>
        </p:txBody>
      </p:sp>
      <p:sp>
        <p:nvSpPr>
          <p:cNvPr id="5" name="Footer Placeholder 4">
            <a:extLst>
              <a:ext uri="{FF2B5EF4-FFF2-40B4-BE49-F238E27FC236}">
                <a16:creationId xmlns:a16="http://schemas.microsoft.com/office/drawing/2014/main" id="{7C849589-AA8E-80DF-4922-0ED13CCDA6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11824-88D7-2698-4303-E77C55511C04}"/>
              </a:ext>
            </a:extLst>
          </p:cNvPr>
          <p:cNvSpPr>
            <a:spLocks noGrp="1"/>
          </p:cNvSpPr>
          <p:nvPr>
            <p:ph type="sldNum" sz="quarter" idx="12"/>
          </p:nvPr>
        </p:nvSpPr>
        <p:spPr/>
        <p:txBody>
          <a:bodyPr/>
          <a:lstStyle/>
          <a:p>
            <a:fld id="{8A456A53-50D6-0245-AACB-C88B79C2D84B}" type="slidenum">
              <a:rPr lang="en-US" smtClean="0"/>
              <a:t>‹#›</a:t>
            </a:fld>
            <a:endParaRPr lang="en-US"/>
          </a:p>
        </p:txBody>
      </p:sp>
    </p:spTree>
    <p:extLst>
      <p:ext uri="{BB962C8B-B14F-4D97-AF65-F5344CB8AC3E}">
        <p14:creationId xmlns:p14="http://schemas.microsoft.com/office/powerpoint/2010/main" val="421195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E665-E360-10FA-6686-AD81F604A9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3F1CCD-09D3-576B-8547-55D9F1C72A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F86F63-0F3C-1600-7F0B-DE6FAB9464F3}"/>
              </a:ext>
            </a:extLst>
          </p:cNvPr>
          <p:cNvSpPr>
            <a:spLocks noGrp="1"/>
          </p:cNvSpPr>
          <p:nvPr>
            <p:ph type="dt" sz="half" idx="10"/>
          </p:nvPr>
        </p:nvSpPr>
        <p:spPr/>
        <p:txBody>
          <a:bodyPr/>
          <a:lstStyle/>
          <a:p>
            <a:fld id="{DFF319ED-7A19-4F49-9154-1F1BE1656487}" type="datetimeFigureOut">
              <a:rPr lang="en-US" smtClean="0"/>
              <a:t>7/25/24</a:t>
            </a:fld>
            <a:endParaRPr lang="en-US"/>
          </a:p>
        </p:txBody>
      </p:sp>
      <p:sp>
        <p:nvSpPr>
          <p:cNvPr id="5" name="Footer Placeholder 4">
            <a:extLst>
              <a:ext uri="{FF2B5EF4-FFF2-40B4-BE49-F238E27FC236}">
                <a16:creationId xmlns:a16="http://schemas.microsoft.com/office/drawing/2014/main" id="{86098854-ABED-DEF8-9C80-B8711F16EB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5A1630-980B-733F-3835-77F5C376D84D}"/>
              </a:ext>
            </a:extLst>
          </p:cNvPr>
          <p:cNvSpPr>
            <a:spLocks noGrp="1"/>
          </p:cNvSpPr>
          <p:nvPr>
            <p:ph type="sldNum" sz="quarter" idx="12"/>
          </p:nvPr>
        </p:nvSpPr>
        <p:spPr/>
        <p:txBody>
          <a:bodyPr/>
          <a:lstStyle/>
          <a:p>
            <a:fld id="{8A456A53-50D6-0245-AACB-C88B79C2D84B}" type="slidenum">
              <a:rPr lang="en-US" smtClean="0"/>
              <a:t>‹#›</a:t>
            </a:fld>
            <a:endParaRPr lang="en-US"/>
          </a:p>
        </p:txBody>
      </p:sp>
    </p:spTree>
    <p:extLst>
      <p:ext uri="{BB962C8B-B14F-4D97-AF65-F5344CB8AC3E}">
        <p14:creationId xmlns:p14="http://schemas.microsoft.com/office/powerpoint/2010/main" val="108126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87B75-7393-0EF5-49CA-DC586BF902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C34423-DD86-472D-12F8-BFF670C6AB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B9124C-3B49-723A-632E-A016017755C4}"/>
              </a:ext>
            </a:extLst>
          </p:cNvPr>
          <p:cNvSpPr>
            <a:spLocks noGrp="1"/>
          </p:cNvSpPr>
          <p:nvPr>
            <p:ph type="dt" sz="half" idx="10"/>
          </p:nvPr>
        </p:nvSpPr>
        <p:spPr/>
        <p:txBody>
          <a:bodyPr/>
          <a:lstStyle/>
          <a:p>
            <a:fld id="{DFF319ED-7A19-4F49-9154-1F1BE1656487}" type="datetimeFigureOut">
              <a:rPr lang="en-US" smtClean="0"/>
              <a:t>7/25/24</a:t>
            </a:fld>
            <a:endParaRPr lang="en-US"/>
          </a:p>
        </p:txBody>
      </p:sp>
      <p:sp>
        <p:nvSpPr>
          <p:cNvPr id="5" name="Footer Placeholder 4">
            <a:extLst>
              <a:ext uri="{FF2B5EF4-FFF2-40B4-BE49-F238E27FC236}">
                <a16:creationId xmlns:a16="http://schemas.microsoft.com/office/drawing/2014/main" id="{E69A287A-1987-43E1-2577-69D90A7101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D689E7-030A-ECC9-BE30-F3F9A00E30FE}"/>
              </a:ext>
            </a:extLst>
          </p:cNvPr>
          <p:cNvSpPr>
            <a:spLocks noGrp="1"/>
          </p:cNvSpPr>
          <p:nvPr>
            <p:ph type="sldNum" sz="quarter" idx="12"/>
          </p:nvPr>
        </p:nvSpPr>
        <p:spPr/>
        <p:txBody>
          <a:bodyPr/>
          <a:lstStyle/>
          <a:p>
            <a:fld id="{8A456A53-50D6-0245-AACB-C88B79C2D84B}" type="slidenum">
              <a:rPr lang="en-US" smtClean="0"/>
              <a:t>‹#›</a:t>
            </a:fld>
            <a:endParaRPr lang="en-US"/>
          </a:p>
        </p:txBody>
      </p:sp>
    </p:spTree>
    <p:extLst>
      <p:ext uri="{BB962C8B-B14F-4D97-AF65-F5344CB8AC3E}">
        <p14:creationId xmlns:p14="http://schemas.microsoft.com/office/powerpoint/2010/main" val="1161069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67243-B3CF-444F-B82D-51B887B4E3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64AA43-A393-6B24-2189-355D6DB25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1601CD-D437-DA70-8F1A-FDDDC5E2D2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1F3D7E-DBF9-093E-BDE1-5702471C974F}"/>
              </a:ext>
            </a:extLst>
          </p:cNvPr>
          <p:cNvSpPr>
            <a:spLocks noGrp="1"/>
          </p:cNvSpPr>
          <p:nvPr>
            <p:ph type="dt" sz="half" idx="10"/>
          </p:nvPr>
        </p:nvSpPr>
        <p:spPr/>
        <p:txBody>
          <a:bodyPr/>
          <a:lstStyle/>
          <a:p>
            <a:fld id="{DFF319ED-7A19-4F49-9154-1F1BE1656487}" type="datetimeFigureOut">
              <a:rPr lang="en-US" smtClean="0"/>
              <a:t>7/25/24</a:t>
            </a:fld>
            <a:endParaRPr lang="en-US"/>
          </a:p>
        </p:txBody>
      </p:sp>
      <p:sp>
        <p:nvSpPr>
          <p:cNvPr id="6" name="Footer Placeholder 5">
            <a:extLst>
              <a:ext uri="{FF2B5EF4-FFF2-40B4-BE49-F238E27FC236}">
                <a16:creationId xmlns:a16="http://schemas.microsoft.com/office/drawing/2014/main" id="{AB1B319C-77D3-726F-1CE8-552321F9A4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8E392-2159-40C9-ED5D-610CEF9FAA42}"/>
              </a:ext>
            </a:extLst>
          </p:cNvPr>
          <p:cNvSpPr>
            <a:spLocks noGrp="1"/>
          </p:cNvSpPr>
          <p:nvPr>
            <p:ph type="sldNum" sz="quarter" idx="12"/>
          </p:nvPr>
        </p:nvSpPr>
        <p:spPr/>
        <p:txBody>
          <a:bodyPr/>
          <a:lstStyle/>
          <a:p>
            <a:fld id="{8A456A53-50D6-0245-AACB-C88B79C2D84B}" type="slidenum">
              <a:rPr lang="en-US" smtClean="0"/>
              <a:t>‹#›</a:t>
            </a:fld>
            <a:endParaRPr lang="en-US"/>
          </a:p>
        </p:txBody>
      </p:sp>
    </p:spTree>
    <p:extLst>
      <p:ext uri="{BB962C8B-B14F-4D97-AF65-F5344CB8AC3E}">
        <p14:creationId xmlns:p14="http://schemas.microsoft.com/office/powerpoint/2010/main" val="1811933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BB963-F517-1A39-8ADB-E60AE0CFD9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24409A-9DC2-2E98-A82D-402ED798D6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1993D4-256E-9AE9-6756-311657C1CD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B59723-AD61-234A-4EEA-0540CF42A2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2A7AFF-308F-D39D-5BAC-C3A60B7678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FC2A4F-AF42-35B2-3DB3-4CA9CA4822EE}"/>
              </a:ext>
            </a:extLst>
          </p:cNvPr>
          <p:cNvSpPr>
            <a:spLocks noGrp="1"/>
          </p:cNvSpPr>
          <p:nvPr>
            <p:ph type="dt" sz="half" idx="10"/>
          </p:nvPr>
        </p:nvSpPr>
        <p:spPr/>
        <p:txBody>
          <a:bodyPr/>
          <a:lstStyle/>
          <a:p>
            <a:fld id="{DFF319ED-7A19-4F49-9154-1F1BE1656487}" type="datetimeFigureOut">
              <a:rPr lang="en-US" smtClean="0"/>
              <a:t>7/25/24</a:t>
            </a:fld>
            <a:endParaRPr lang="en-US"/>
          </a:p>
        </p:txBody>
      </p:sp>
      <p:sp>
        <p:nvSpPr>
          <p:cNvPr id="8" name="Footer Placeholder 7">
            <a:extLst>
              <a:ext uri="{FF2B5EF4-FFF2-40B4-BE49-F238E27FC236}">
                <a16:creationId xmlns:a16="http://schemas.microsoft.com/office/drawing/2014/main" id="{79CCEC0E-06EF-F8AE-A4FD-0FE5776E3B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22F9B1-1528-E358-3B4D-2E4EEE1028D0}"/>
              </a:ext>
            </a:extLst>
          </p:cNvPr>
          <p:cNvSpPr>
            <a:spLocks noGrp="1"/>
          </p:cNvSpPr>
          <p:nvPr>
            <p:ph type="sldNum" sz="quarter" idx="12"/>
          </p:nvPr>
        </p:nvSpPr>
        <p:spPr/>
        <p:txBody>
          <a:bodyPr/>
          <a:lstStyle/>
          <a:p>
            <a:fld id="{8A456A53-50D6-0245-AACB-C88B79C2D84B}" type="slidenum">
              <a:rPr lang="en-US" smtClean="0"/>
              <a:t>‹#›</a:t>
            </a:fld>
            <a:endParaRPr lang="en-US"/>
          </a:p>
        </p:txBody>
      </p:sp>
    </p:spTree>
    <p:extLst>
      <p:ext uri="{BB962C8B-B14F-4D97-AF65-F5344CB8AC3E}">
        <p14:creationId xmlns:p14="http://schemas.microsoft.com/office/powerpoint/2010/main" val="230438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93DF9-FFE5-F0F3-C4E0-0B4557E312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F508E4-53DF-1DB6-6AFD-F82F4B36027C}"/>
              </a:ext>
            </a:extLst>
          </p:cNvPr>
          <p:cNvSpPr>
            <a:spLocks noGrp="1"/>
          </p:cNvSpPr>
          <p:nvPr>
            <p:ph type="dt" sz="half" idx="10"/>
          </p:nvPr>
        </p:nvSpPr>
        <p:spPr/>
        <p:txBody>
          <a:bodyPr/>
          <a:lstStyle/>
          <a:p>
            <a:fld id="{DFF319ED-7A19-4F49-9154-1F1BE1656487}" type="datetimeFigureOut">
              <a:rPr lang="en-US" smtClean="0"/>
              <a:t>7/25/24</a:t>
            </a:fld>
            <a:endParaRPr lang="en-US"/>
          </a:p>
        </p:txBody>
      </p:sp>
      <p:sp>
        <p:nvSpPr>
          <p:cNvPr id="4" name="Footer Placeholder 3">
            <a:extLst>
              <a:ext uri="{FF2B5EF4-FFF2-40B4-BE49-F238E27FC236}">
                <a16:creationId xmlns:a16="http://schemas.microsoft.com/office/drawing/2014/main" id="{720C5F38-2FA7-56A3-137F-9292C2C4FE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F38293-09D4-9FAE-945D-1B5329677EC6}"/>
              </a:ext>
            </a:extLst>
          </p:cNvPr>
          <p:cNvSpPr>
            <a:spLocks noGrp="1"/>
          </p:cNvSpPr>
          <p:nvPr>
            <p:ph type="sldNum" sz="quarter" idx="12"/>
          </p:nvPr>
        </p:nvSpPr>
        <p:spPr/>
        <p:txBody>
          <a:bodyPr/>
          <a:lstStyle/>
          <a:p>
            <a:fld id="{8A456A53-50D6-0245-AACB-C88B79C2D84B}" type="slidenum">
              <a:rPr lang="en-US" smtClean="0"/>
              <a:t>‹#›</a:t>
            </a:fld>
            <a:endParaRPr lang="en-US"/>
          </a:p>
        </p:txBody>
      </p:sp>
    </p:spTree>
    <p:extLst>
      <p:ext uri="{BB962C8B-B14F-4D97-AF65-F5344CB8AC3E}">
        <p14:creationId xmlns:p14="http://schemas.microsoft.com/office/powerpoint/2010/main" val="3449700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0929FD-22AA-007F-AE63-0CCB9CF26890}"/>
              </a:ext>
            </a:extLst>
          </p:cNvPr>
          <p:cNvSpPr>
            <a:spLocks noGrp="1"/>
          </p:cNvSpPr>
          <p:nvPr>
            <p:ph type="dt" sz="half" idx="10"/>
          </p:nvPr>
        </p:nvSpPr>
        <p:spPr/>
        <p:txBody>
          <a:bodyPr/>
          <a:lstStyle/>
          <a:p>
            <a:fld id="{DFF319ED-7A19-4F49-9154-1F1BE1656487}" type="datetimeFigureOut">
              <a:rPr lang="en-US" smtClean="0"/>
              <a:t>7/25/24</a:t>
            </a:fld>
            <a:endParaRPr lang="en-US"/>
          </a:p>
        </p:txBody>
      </p:sp>
      <p:sp>
        <p:nvSpPr>
          <p:cNvPr id="3" name="Footer Placeholder 2">
            <a:extLst>
              <a:ext uri="{FF2B5EF4-FFF2-40B4-BE49-F238E27FC236}">
                <a16:creationId xmlns:a16="http://schemas.microsoft.com/office/drawing/2014/main" id="{4B27614A-86A7-98B8-835A-E45D5CFC4E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401E7D-ACD9-0303-9699-1D8AF87D77B7}"/>
              </a:ext>
            </a:extLst>
          </p:cNvPr>
          <p:cNvSpPr>
            <a:spLocks noGrp="1"/>
          </p:cNvSpPr>
          <p:nvPr>
            <p:ph type="sldNum" sz="quarter" idx="12"/>
          </p:nvPr>
        </p:nvSpPr>
        <p:spPr/>
        <p:txBody>
          <a:bodyPr/>
          <a:lstStyle/>
          <a:p>
            <a:fld id="{8A456A53-50D6-0245-AACB-C88B79C2D84B}" type="slidenum">
              <a:rPr lang="en-US" smtClean="0"/>
              <a:t>‹#›</a:t>
            </a:fld>
            <a:endParaRPr lang="en-US"/>
          </a:p>
        </p:txBody>
      </p:sp>
    </p:spTree>
    <p:extLst>
      <p:ext uri="{BB962C8B-B14F-4D97-AF65-F5344CB8AC3E}">
        <p14:creationId xmlns:p14="http://schemas.microsoft.com/office/powerpoint/2010/main" val="167968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9C750-FD7B-9127-54DF-0E1714A826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B16A59-5B8D-0135-CBBD-C60CB751D6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DE44E7-41C4-7676-0D42-4B26FCB9B8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50AE91-D33A-E791-7A04-CD32DCF943D3}"/>
              </a:ext>
            </a:extLst>
          </p:cNvPr>
          <p:cNvSpPr>
            <a:spLocks noGrp="1"/>
          </p:cNvSpPr>
          <p:nvPr>
            <p:ph type="dt" sz="half" idx="10"/>
          </p:nvPr>
        </p:nvSpPr>
        <p:spPr/>
        <p:txBody>
          <a:bodyPr/>
          <a:lstStyle/>
          <a:p>
            <a:fld id="{DFF319ED-7A19-4F49-9154-1F1BE1656487}" type="datetimeFigureOut">
              <a:rPr lang="en-US" smtClean="0"/>
              <a:t>7/25/24</a:t>
            </a:fld>
            <a:endParaRPr lang="en-US"/>
          </a:p>
        </p:txBody>
      </p:sp>
      <p:sp>
        <p:nvSpPr>
          <p:cNvPr id="6" name="Footer Placeholder 5">
            <a:extLst>
              <a:ext uri="{FF2B5EF4-FFF2-40B4-BE49-F238E27FC236}">
                <a16:creationId xmlns:a16="http://schemas.microsoft.com/office/drawing/2014/main" id="{84BDEF28-D88B-355E-6B94-88B9406F7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D09E4B-9969-0480-5F85-0B3F96F55C31}"/>
              </a:ext>
            </a:extLst>
          </p:cNvPr>
          <p:cNvSpPr>
            <a:spLocks noGrp="1"/>
          </p:cNvSpPr>
          <p:nvPr>
            <p:ph type="sldNum" sz="quarter" idx="12"/>
          </p:nvPr>
        </p:nvSpPr>
        <p:spPr/>
        <p:txBody>
          <a:bodyPr/>
          <a:lstStyle/>
          <a:p>
            <a:fld id="{8A456A53-50D6-0245-AACB-C88B79C2D84B}" type="slidenum">
              <a:rPr lang="en-US" smtClean="0"/>
              <a:t>‹#›</a:t>
            </a:fld>
            <a:endParaRPr lang="en-US"/>
          </a:p>
        </p:txBody>
      </p:sp>
    </p:spTree>
    <p:extLst>
      <p:ext uri="{BB962C8B-B14F-4D97-AF65-F5344CB8AC3E}">
        <p14:creationId xmlns:p14="http://schemas.microsoft.com/office/powerpoint/2010/main" val="4203910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DB24B-6C6E-0031-E3B6-42FAF8E068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9DA48A-B60E-CAB6-70B9-E08B1A5162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CC0A84-57A8-B93A-1B53-1BDD5F75D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8884B5-3960-E0C3-5812-8CA94F7DE3A8}"/>
              </a:ext>
            </a:extLst>
          </p:cNvPr>
          <p:cNvSpPr>
            <a:spLocks noGrp="1"/>
          </p:cNvSpPr>
          <p:nvPr>
            <p:ph type="dt" sz="half" idx="10"/>
          </p:nvPr>
        </p:nvSpPr>
        <p:spPr/>
        <p:txBody>
          <a:bodyPr/>
          <a:lstStyle/>
          <a:p>
            <a:fld id="{DFF319ED-7A19-4F49-9154-1F1BE1656487}" type="datetimeFigureOut">
              <a:rPr lang="en-US" smtClean="0"/>
              <a:t>7/25/24</a:t>
            </a:fld>
            <a:endParaRPr lang="en-US"/>
          </a:p>
        </p:txBody>
      </p:sp>
      <p:sp>
        <p:nvSpPr>
          <p:cNvPr id="6" name="Footer Placeholder 5">
            <a:extLst>
              <a:ext uri="{FF2B5EF4-FFF2-40B4-BE49-F238E27FC236}">
                <a16:creationId xmlns:a16="http://schemas.microsoft.com/office/drawing/2014/main" id="{727A9E2A-387D-07D3-0962-D3FC23903D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AC4B7A-0369-0EF1-F42C-06B376E2F385}"/>
              </a:ext>
            </a:extLst>
          </p:cNvPr>
          <p:cNvSpPr>
            <a:spLocks noGrp="1"/>
          </p:cNvSpPr>
          <p:nvPr>
            <p:ph type="sldNum" sz="quarter" idx="12"/>
          </p:nvPr>
        </p:nvSpPr>
        <p:spPr/>
        <p:txBody>
          <a:bodyPr/>
          <a:lstStyle/>
          <a:p>
            <a:fld id="{8A456A53-50D6-0245-AACB-C88B79C2D84B}" type="slidenum">
              <a:rPr lang="en-US" smtClean="0"/>
              <a:t>‹#›</a:t>
            </a:fld>
            <a:endParaRPr lang="en-US"/>
          </a:p>
        </p:txBody>
      </p:sp>
    </p:spTree>
    <p:extLst>
      <p:ext uri="{BB962C8B-B14F-4D97-AF65-F5344CB8AC3E}">
        <p14:creationId xmlns:p14="http://schemas.microsoft.com/office/powerpoint/2010/main" val="1639171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366BA7-CF46-5543-CD9F-E7B0D207F8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49338A-8DFF-59FF-51BC-9F8FDEFD4F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6095A1-7596-7B07-6FFD-CF6B0B6DA4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319ED-7A19-4F49-9154-1F1BE1656487}" type="datetimeFigureOut">
              <a:rPr lang="en-US" smtClean="0"/>
              <a:t>7/25/24</a:t>
            </a:fld>
            <a:endParaRPr lang="en-US"/>
          </a:p>
        </p:txBody>
      </p:sp>
      <p:sp>
        <p:nvSpPr>
          <p:cNvPr id="5" name="Footer Placeholder 4">
            <a:extLst>
              <a:ext uri="{FF2B5EF4-FFF2-40B4-BE49-F238E27FC236}">
                <a16:creationId xmlns:a16="http://schemas.microsoft.com/office/drawing/2014/main" id="{C731DF2B-6A40-C66C-E4DC-B204D15920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99EE8A-EF13-8541-2667-BF579583E9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456A53-50D6-0245-AACB-C88B79C2D84B}" type="slidenum">
              <a:rPr lang="en-US" smtClean="0"/>
              <a:t>‹#›</a:t>
            </a:fld>
            <a:endParaRPr lang="en-US"/>
          </a:p>
        </p:txBody>
      </p:sp>
    </p:spTree>
    <p:extLst>
      <p:ext uri="{BB962C8B-B14F-4D97-AF65-F5344CB8AC3E}">
        <p14:creationId xmlns:p14="http://schemas.microsoft.com/office/powerpoint/2010/main" val="676293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radixweb.com/blog/best-backend-framework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hyperlink" Target="https://www.linkedin.com/company/node-js/" TargetMode="External"/><Relationship Id="rId3" Type="http://schemas.openxmlformats.org/officeDocument/2006/relationships/image" Target="../media/image18.png"/><Relationship Id="rId7" Type="http://schemas.openxmlformats.org/officeDocument/2006/relationships/hyperlink" Target="https://www.udemy.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codewithmosh.com/" TargetMode="External"/><Relationship Id="rId5" Type="http://schemas.openxmlformats.org/officeDocument/2006/relationships/hyperlink" Target="https://www.npmjs.com/" TargetMode="External"/><Relationship Id="rId4" Type="http://schemas.openxmlformats.org/officeDocument/2006/relationships/hyperlink" Target="https://nodejs.org/e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medium.com/@harshitgambhir88/the-man-who-accidentally-broke-the-internet-by-deleting-11-lines-of-code-e0fa8d995171#:~:text=In%20March%20of%202016%2C%20A,Ko%C3%A7ulu%20accidentally%20broke%20the%20internet" TargetMode="External"/><Relationship Id="rId3" Type="http://schemas.openxmlformats.org/officeDocument/2006/relationships/hyperlink" Target="https://www.shutterstock.com/search/barista-making-coffee" TargetMode="External"/><Relationship Id="rId7" Type="http://schemas.openxmlformats.org/officeDocument/2006/relationships/hyperlink" Target="https://www.bairesdev.com/blog/node-js-interview-question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appdeskservices.com/companies-that-use-nodejs/" TargetMode="External"/><Relationship Id="rId5" Type="http://schemas.openxmlformats.org/officeDocument/2006/relationships/hyperlink" Target="https://keenethics.com/blog/what-are-the-advantages-of-node-js" TargetMode="External"/><Relationship Id="rId4" Type="http://schemas.openxmlformats.org/officeDocument/2006/relationships/hyperlink" Target="https://developers.redhat.com/blog/2021/02/10/add-standardized-support-information-to-your-node-js-modules"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gravatar.com/aekkrause" TargetMode="External"/><Relationship Id="rId3" Type="http://schemas.openxmlformats.org/officeDocument/2006/relationships/image" Target="../media/image20.png"/><Relationship Id="rId7" Type="http://schemas.openxmlformats.org/officeDocument/2006/relationships/hyperlink" Target="https://github.com/Andrew-EKraus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andrewkrause.dev/" TargetMode="External"/><Relationship Id="rId5" Type="http://schemas.openxmlformats.org/officeDocument/2006/relationships/image" Target="../media/image22.png"/><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hyperlink" Target="mailto:aek.krause@gmail.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FA4E651-C3D8-4DB8-A026-E8531C6AF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DC84E6-9B8E-19C3-3627-49222F01B63D}"/>
              </a:ext>
            </a:extLst>
          </p:cNvPr>
          <p:cNvSpPr>
            <a:spLocks noGrp="1"/>
          </p:cNvSpPr>
          <p:nvPr>
            <p:ph type="ctrTitle"/>
          </p:nvPr>
        </p:nvSpPr>
        <p:spPr>
          <a:xfrm>
            <a:off x="836363" y="4071597"/>
            <a:ext cx="10515600" cy="1286544"/>
          </a:xfrm>
          <a:noFill/>
        </p:spPr>
        <p:txBody>
          <a:bodyPr anchor="b">
            <a:normAutofit/>
          </a:bodyPr>
          <a:lstStyle/>
          <a:p>
            <a:r>
              <a:rPr lang="en-US" sz="5200">
                <a:latin typeface="Lora Medium" pitchFamily="2" charset="77"/>
              </a:rPr>
              <a:t>Intro to Node.js</a:t>
            </a:r>
          </a:p>
        </p:txBody>
      </p:sp>
      <p:sp>
        <p:nvSpPr>
          <p:cNvPr id="3" name="Subtitle 2">
            <a:extLst>
              <a:ext uri="{FF2B5EF4-FFF2-40B4-BE49-F238E27FC236}">
                <a16:creationId xmlns:a16="http://schemas.microsoft.com/office/drawing/2014/main" id="{6EFC36EC-0A14-26D8-6DA2-70309BC5330D}"/>
              </a:ext>
            </a:extLst>
          </p:cNvPr>
          <p:cNvSpPr>
            <a:spLocks noGrp="1"/>
          </p:cNvSpPr>
          <p:nvPr>
            <p:ph type="subTitle" idx="1"/>
          </p:nvPr>
        </p:nvSpPr>
        <p:spPr>
          <a:xfrm>
            <a:off x="839469" y="5572126"/>
            <a:ext cx="10509388" cy="556964"/>
          </a:xfrm>
          <a:noFill/>
        </p:spPr>
        <p:txBody>
          <a:bodyPr>
            <a:normAutofit/>
          </a:bodyPr>
          <a:lstStyle/>
          <a:p>
            <a:r>
              <a:rPr lang="en-US" dirty="0">
                <a:latin typeface="Lora Medium" pitchFamily="2" charset="77"/>
              </a:rPr>
              <a:t>Andrew Krause, La Crosse Area Developers Club, 2024</a:t>
            </a:r>
          </a:p>
        </p:txBody>
      </p:sp>
      <p:pic>
        <p:nvPicPr>
          <p:cNvPr id="5" name="Picture 4" descr="A logo with white and green letters&#10;&#10;Description automatically generated">
            <a:extLst>
              <a:ext uri="{FF2B5EF4-FFF2-40B4-BE49-F238E27FC236}">
                <a16:creationId xmlns:a16="http://schemas.microsoft.com/office/drawing/2014/main" id="{0D243D7E-8BE0-7F07-F2CB-514AE73EB04A}"/>
              </a:ext>
            </a:extLst>
          </p:cNvPr>
          <p:cNvPicPr>
            <a:picLocks noChangeAspect="1"/>
          </p:cNvPicPr>
          <p:nvPr/>
        </p:nvPicPr>
        <p:blipFill>
          <a:blip r:embed="rId3"/>
          <a:srcRect l="2567" r="230" b="1"/>
          <a:stretch/>
        </p:blipFill>
        <p:spPr>
          <a:xfrm>
            <a:off x="20" y="2"/>
            <a:ext cx="12191979" cy="3900104"/>
          </a:xfrm>
          <a:prstGeom prst="rect">
            <a:avLst/>
          </a:prstGeom>
        </p:spPr>
      </p:pic>
    </p:spTree>
    <p:extLst>
      <p:ext uri="{BB962C8B-B14F-4D97-AF65-F5344CB8AC3E}">
        <p14:creationId xmlns:p14="http://schemas.microsoft.com/office/powerpoint/2010/main" val="6376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0309D-B054-E342-6933-8384F6B96DD5}"/>
              </a:ext>
            </a:extLst>
          </p:cNvPr>
          <p:cNvSpPr>
            <a:spLocks noGrp="1"/>
          </p:cNvSpPr>
          <p:nvPr>
            <p:ph type="title"/>
          </p:nvPr>
        </p:nvSpPr>
        <p:spPr>
          <a:xfrm>
            <a:off x="8153400" y="1128094"/>
            <a:ext cx="3434180" cy="1415270"/>
          </a:xfrm>
        </p:spPr>
        <p:txBody>
          <a:bodyPr vert="horz" lIns="91440" tIns="45720" rIns="91440" bIns="45720" rtlCol="0" anchor="t">
            <a:normAutofit/>
          </a:bodyPr>
          <a:lstStyle/>
          <a:p>
            <a:r>
              <a:rPr lang="en-US" sz="3200">
                <a:latin typeface="Lora Medium" pitchFamily="2" charset="77"/>
              </a:rPr>
              <a:t>Node.js: Built-In Modules</a:t>
            </a:r>
            <a:endParaRPr lang="en-US" sz="3200" kern="1200">
              <a:latin typeface="Lora Medium" pitchFamily="2" charset="77"/>
            </a:endParaRPr>
          </a:p>
        </p:txBody>
      </p:sp>
      <p:pic>
        <p:nvPicPr>
          <p:cNvPr id="3" name="Picture 2">
            <a:extLst>
              <a:ext uri="{FF2B5EF4-FFF2-40B4-BE49-F238E27FC236}">
                <a16:creationId xmlns:a16="http://schemas.microsoft.com/office/drawing/2014/main" id="{E1E4EFE6-A2EB-F587-6708-2F3A75D43F7E}"/>
              </a:ext>
            </a:extLst>
          </p:cNvPr>
          <p:cNvPicPr>
            <a:picLocks noChangeAspect="1"/>
          </p:cNvPicPr>
          <p:nvPr/>
        </p:nvPicPr>
        <p:blipFill>
          <a:blip r:embed="rId3"/>
          <a:srcRect l="23431" r="18874" b="-1"/>
          <a:stretch/>
        </p:blipFill>
        <p:spPr>
          <a:xfrm>
            <a:off x="-9886" y="10"/>
            <a:ext cx="7572605" cy="6857990"/>
          </a:xfrm>
          <a:prstGeom prst="rect">
            <a:avLst/>
          </a:prstGeom>
        </p:spPr>
      </p:pic>
      <p:cxnSp>
        <p:nvCxnSpPr>
          <p:cNvPr id="9" name="Straight Connector 8">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68EEE47-5766-7ACE-F8F6-7803A3326881}"/>
              </a:ext>
            </a:extLst>
          </p:cNvPr>
          <p:cNvSpPr>
            <a:spLocks noGrp="1"/>
          </p:cNvSpPr>
          <p:nvPr>
            <p:ph idx="1"/>
          </p:nvPr>
        </p:nvSpPr>
        <p:spPr>
          <a:xfrm>
            <a:off x="8153400" y="2543364"/>
            <a:ext cx="3434180" cy="3599019"/>
          </a:xfrm>
        </p:spPr>
        <p:txBody>
          <a:bodyPr>
            <a:normAutofit/>
          </a:bodyPr>
          <a:lstStyle/>
          <a:p>
            <a:r>
              <a:rPr lang="en-US" sz="2000" dirty="0">
                <a:latin typeface="Lora Medium" pitchFamily="2" charset="77"/>
              </a:rPr>
              <a:t>Path (path)</a:t>
            </a:r>
          </a:p>
          <a:p>
            <a:r>
              <a:rPr lang="en-US" sz="2000" dirty="0">
                <a:latin typeface="Lora Medium" pitchFamily="2" charset="77"/>
              </a:rPr>
              <a:t>OS (</a:t>
            </a:r>
            <a:r>
              <a:rPr lang="en-US" sz="2000" dirty="0" err="1">
                <a:latin typeface="Lora Medium" pitchFamily="2" charset="77"/>
              </a:rPr>
              <a:t>os</a:t>
            </a:r>
            <a:r>
              <a:rPr lang="en-US" sz="2000" dirty="0">
                <a:latin typeface="Lora Medium" pitchFamily="2" charset="77"/>
              </a:rPr>
              <a:t>)</a:t>
            </a:r>
          </a:p>
          <a:p>
            <a:r>
              <a:rPr lang="en-US" sz="2000" dirty="0">
                <a:latin typeface="Lora Medium" pitchFamily="2" charset="77"/>
              </a:rPr>
              <a:t>File System (fs)</a:t>
            </a:r>
          </a:p>
          <a:p>
            <a:r>
              <a:rPr lang="en-US" sz="2000" dirty="0">
                <a:latin typeface="Lora Medium" pitchFamily="2" charset="77"/>
              </a:rPr>
              <a:t>Events (events)</a:t>
            </a:r>
          </a:p>
          <a:p>
            <a:r>
              <a:rPr lang="en-US" sz="2000" dirty="0">
                <a:latin typeface="Lora Medium" pitchFamily="2" charset="77"/>
              </a:rPr>
              <a:t>HTTP (http)</a:t>
            </a:r>
          </a:p>
          <a:p>
            <a:r>
              <a:rPr lang="en-US" sz="2000" dirty="0">
                <a:latin typeface="Lora Medium" pitchFamily="2" charset="77"/>
              </a:rPr>
              <a:t>See Node.js docs for more details</a:t>
            </a:r>
          </a:p>
          <a:p>
            <a:endParaRPr lang="en-US" sz="2000" dirty="0"/>
          </a:p>
        </p:txBody>
      </p:sp>
    </p:spTree>
    <p:extLst>
      <p:ext uri="{BB962C8B-B14F-4D97-AF65-F5344CB8AC3E}">
        <p14:creationId xmlns:p14="http://schemas.microsoft.com/office/powerpoint/2010/main" val="4130663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0309D-B054-E342-6933-8384F6B96DD5}"/>
              </a:ext>
            </a:extLst>
          </p:cNvPr>
          <p:cNvSpPr>
            <a:spLocks noGrp="1"/>
          </p:cNvSpPr>
          <p:nvPr>
            <p:ph type="title"/>
          </p:nvPr>
        </p:nvSpPr>
        <p:spPr>
          <a:xfrm>
            <a:off x="838200" y="367686"/>
            <a:ext cx="10515600" cy="1011238"/>
          </a:xfrm>
        </p:spPr>
        <p:txBody>
          <a:bodyPr vert="horz" lIns="91440" tIns="45720" rIns="91440" bIns="45720" rtlCol="0" anchor="ctr">
            <a:normAutofit/>
          </a:bodyPr>
          <a:lstStyle/>
          <a:p>
            <a:r>
              <a:rPr lang="en-US" sz="5200" dirty="0">
                <a:latin typeface="Lora Medium" pitchFamily="2" charset="77"/>
              </a:rPr>
              <a:t>Node.js: Events Module</a:t>
            </a:r>
            <a:endParaRPr lang="en-US" sz="5200" kern="1200" dirty="0">
              <a:solidFill>
                <a:schemeClr val="tx1"/>
              </a:solidFill>
              <a:latin typeface="Lora Medium" pitchFamily="2" charset="77"/>
            </a:endParaRPr>
          </a:p>
        </p:txBody>
      </p:sp>
      <p:sp>
        <p:nvSpPr>
          <p:cNvPr id="4" name="Content Placeholder 3">
            <a:extLst>
              <a:ext uri="{FF2B5EF4-FFF2-40B4-BE49-F238E27FC236}">
                <a16:creationId xmlns:a16="http://schemas.microsoft.com/office/drawing/2014/main" id="{668EEE47-5766-7ACE-F8F6-7803A3326881}"/>
              </a:ext>
            </a:extLst>
          </p:cNvPr>
          <p:cNvSpPr>
            <a:spLocks noGrp="1"/>
          </p:cNvSpPr>
          <p:nvPr>
            <p:ph idx="1"/>
          </p:nvPr>
        </p:nvSpPr>
        <p:spPr>
          <a:xfrm>
            <a:off x="838200" y="1609497"/>
            <a:ext cx="10515600" cy="626893"/>
          </a:xfrm>
        </p:spPr>
        <p:txBody>
          <a:bodyPr/>
          <a:lstStyle/>
          <a:p>
            <a:r>
              <a:rPr lang="en-US" sz="2000" dirty="0">
                <a:latin typeface="Lora Medium" pitchFamily="2" charset="77"/>
              </a:rPr>
              <a:t>Event: Signal that something happened</a:t>
            </a:r>
          </a:p>
          <a:p>
            <a:endParaRPr lang="en-US" dirty="0"/>
          </a:p>
        </p:txBody>
      </p:sp>
      <p:pic>
        <p:nvPicPr>
          <p:cNvPr id="7" name="Picture 6" descr="A computer screen shot of a program&#10;&#10;Description automatically generated">
            <a:extLst>
              <a:ext uri="{FF2B5EF4-FFF2-40B4-BE49-F238E27FC236}">
                <a16:creationId xmlns:a16="http://schemas.microsoft.com/office/drawing/2014/main" id="{992BB690-E92A-5B8E-6243-9A6911DE1ECE}"/>
              </a:ext>
            </a:extLst>
          </p:cNvPr>
          <p:cNvPicPr>
            <a:picLocks noChangeAspect="1"/>
          </p:cNvPicPr>
          <p:nvPr/>
        </p:nvPicPr>
        <p:blipFill rotWithShape="1">
          <a:blip r:embed="rId3"/>
          <a:srcRect l="6065" t="14121" r="6235" b="13753"/>
          <a:stretch/>
        </p:blipFill>
        <p:spPr>
          <a:xfrm>
            <a:off x="0" y="2186515"/>
            <a:ext cx="12192000" cy="4654860"/>
          </a:xfrm>
          <a:prstGeom prst="rect">
            <a:avLst/>
          </a:prstGeom>
        </p:spPr>
      </p:pic>
    </p:spTree>
    <p:extLst>
      <p:ext uri="{BB962C8B-B14F-4D97-AF65-F5344CB8AC3E}">
        <p14:creationId xmlns:p14="http://schemas.microsoft.com/office/powerpoint/2010/main" val="468876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program&#10;&#10;Description automatically generated">
            <a:extLst>
              <a:ext uri="{FF2B5EF4-FFF2-40B4-BE49-F238E27FC236}">
                <a16:creationId xmlns:a16="http://schemas.microsoft.com/office/drawing/2014/main" id="{8859F1C6-0A83-A3B3-51B6-B9AC9D8087D1}"/>
              </a:ext>
            </a:extLst>
          </p:cNvPr>
          <p:cNvPicPr>
            <a:picLocks noChangeAspect="1"/>
          </p:cNvPicPr>
          <p:nvPr/>
        </p:nvPicPr>
        <p:blipFill rotWithShape="1">
          <a:blip r:embed="rId3"/>
          <a:srcRect l="7465" r="8994" b="1"/>
          <a:stretch/>
        </p:blipFill>
        <p:spPr>
          <a:xfrm>
            <a:off x="1"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40309D-B054-E342-6933-8384F6B96DD5}"/>
              </a:ext>
            </a:extLst>
          </p:cNvPr>
          <p:cNvSpPr>
            <a:spLocks noGrp="1"/>
          </p:cNvSpPr>
          <p:nvPr>
            <p:ph type="title"/>
          </p:nvPr>
        </p:nvSpPr>
        <p:spPr>
          <a:xfrm>
            <a:off x="7531610" y="365125"/>
            <a:ext cx="3822189" cy="1899912"/>
          </a:xfrm>
        </p:spPr>
        <p:txBody>
          <a:bodyPr vert="horz" lIns="91440" tIns="45720" rIns="91440" bIns="45720" rtlCol="0">
            <a:normAutofit/>
          </a:bodyPr>
          <a:lstStyle/>
          <a:p>
            <a:r>
              <a:rPr lang="en-US" sz="4000">
                <a:latin typeface="Lora Medium" pitchFamily="2" charset="77"/>
              </a:rPr>
              <a:t>Node.js: Http Module </a:t>
            </a:r>
            <a:endParaRPr lang="en-US" sz="4000" kern="1200">
              <a:latin typeface="Lora Medium" pitchFamily="2" charset="77"/>
            </a:endParaRPr>
          </a:p>
        </p:txBody>
      </p:sp>
      <p:sp>
        <p:nvSpPr>
          <p:cNvPr id="4" name="Content Placeholder 3">
            <a:extLst>
              <a:ext uri="{FF2B5EF4-FFF2-40B4-BE49-F238E27FC236}">
                <a16:creationId xmlns:a16="http://schemas.microsoft.com/office/drawing/2014/main" id="{668EEE47-5766-7ACE-F8F6-7803A3326881}"/>
              </a:ext>
            </a:extLst>
          </p:cNvPr>
          <p:cNvSpPr>
            <a:spLocks noGrp="1"/>
          </p:cNvSpPr>
          <p:nvPr>
            <p:ph idx="1"/>
          </p:nvPr>
        </p:nvSpPr>
        <p:spPr>
          <a:xfrm>
            <a:off x="7531610" y="2434201"/>
            <a:ext cx="3822189" cy="3742762"/>
          </a:xfrm>
        </p:spPr>
        <p:txBody>
          <a:bodyPr>
            <a:normAutofit/>
          </a:bodyPr>
          <a:lstStyle/>
          <a:p>
            <a:r>
              <a:rPr lang="en-US" sz="2000">
                <a:latin typeface="Lora Medium" pitchFamily="2" charset="77"/>
              </a:rPr>
              <a:t>Can create a web server to listen on a port</a:t>
            </a:r>
          </a:p>
          <a:p>
            <a:endParaRPr lang="en-US" sz="2000"/>
          </a:p>
        </p:txBody>
      </p:sp>
    </p:spTree>
    <p:extLst>
      <p:ext uri="{BB962C8B-B14F-4D97-AF65-F5344CB8AC3E}">
        <p14:creationId xmlns:p14="http://schemas.microsoft.com/office/powerpoint/2010/main" val="1769390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340309D-B054-E342-6933-8384F6B96DD5}"/>
              </a:ext>
            </a:extLst>
          </p:cNvPr>
          <p:cNvSpPr>
            <a:spLocks noGrp="1"/>
          </p:cNvSpPr>
          <p:nvPr>
            <p:ph type="title"/>
          </p:nvPr>
        </p:nvSpPr>
        <p:spPr>
          <a:xfrm>
            <a:off x="1137034" y="609597"/>
            <a:ext cx="9392421" cy="1330841"/>
          </a:xfrm>
        </p:spPr>
        <p:txBody>
          <a:bodyPr vert="horz" lIns="91440" tIns="45720" rIns="91440" bIns="45720" rtlCol="0">
            <a:normAutofit/>
          </a:bodyPr>
          <a:lstStyle/>
          <a:p>
            <a:r>
              <a:rPr lang="en-US">
                <a:latin typeface="Lora Medium" pitchFamily="2" charset="77"/>
              </a:rPr>
              <a:t>Node.js: </a:t>
            </a:r>
            <a:r>
              <a:rPr lang="en-US" err="1">
                <a:latin typeface="Lora Medium" pitchFamily="2" charset="77"/>
              </a:rPr>
              <a:t>npm</a:t>
            </a:r>
            <a:endParaRPr lang="en-US" kern="1200">
              <a:latin typeface="Lora Medium" pitchFamily="2" charset="77"/>
            </a:endParaRPr>
          </a:p>
        </p:txBody>
      </p:sp>
      <p:sp>
        <p:nvSpPr>
          <p:cNvPr id="4" name="Content Placeholder 3">
            <a:extLst>
              <a:ext uri="{FF2B5EF4-FFF2-40B4-BE49-F238E27FC236}">
                <a16:creationId xmlns:a16="http://schemas.microsoft.com/office/drawing/2014/main" id="{668EEE47-5766-7ACE-F8F6-7803A3326881}"/>
              </a:ext>
            </a:extLst>
          </p:cNvPr>
          <p:cNvSpPr>
            <a:spLocks noGrp="1"/>
          </p:cNvSpPr>
          <p:nvPr>
            <p:ph idx="1"/>
          </p:nvPr>
        </p:nvSpPr>
        <p:spPr>
          <a:xfrm>
            <a:off x="1137034" y="2198362"/>
            <a:ext cx="4958966" cy="3917773"/>
          </a:xfrm>
        </p:spPr>
        <p:txBody>
          <a:bodyPr>
            <a:normAutofit/>
          </a:bodyPr>
          <a:lstStyle/>
          <a:p>
            <a:r>
              <a:rPr lang="en-US" sz="2400" dirty="0">
                <a:latin typeface="Lora Medium" pitchFamily="2" charset="77"/>
              </a:rPr>
              <a:t>Node.js’s built-in package manager</a:t>
            </a:r>
          </a:p>
          <a:p>
            <a:r>
              <a:rPr lang="en-US" sz="2400" dirty="0">
                <a:latin typeface="Lora Medium" pitchFamily="2" charset="77"/>
              </a:rPr>
              <a:t>Developers create reusable modules, share via </a:t>
            </a:r>
            <a:r>
              <a:rPr lang="en-US" sz="2400" dirty="0" err="1">
                <a:latin typeface="Lora Medium" pitchFamily="2" charset="77"/>
              </a:rPr>
              <a:t>npm</a:t>
            </a:r>
            <a:endParaRPr lang="en-US" sz="2400" dirty="0">
              <a:latin typeface="Lora Medium" pitchFamily="2" charset="77"/>
            </a:endParaRPr>
          </a:p>
          <a:p>
            <a:r>
              <a:rPr lang="en-US" sz="2400" dirty="0">
                <a:latin typeface="Lora Medium" pitchFamily="2" charset="77"/>
              </a:rPr>
              <a:t>Don’t have to reinvent the wheel</a:t>
            </a:r>
          </a:p>
          <a:p>
            <a:endParaRPr lang="en-US" sz="2000" dirty="0">
              <a:latin typeface="Lora Medium" pitchFamily="2" charset="77"/>
            </a:endParaRPr>
          </a:p>
          <a:p>
            <a:endParaRPr lang="en-US" sz="2000" dirty="0"/>
          </a:p>
        </p:txBody>
      </p:sp>
      <p:pic>
        <p:nvPicPr>
          <p:cNvPr id="3" name="Picture 2" descr="A red and white logo&#10;&#10;Description automatically generated">
            <a:extLst>
              <a:ext uri="{FF2B5EF4-FFF2-40B4-BE49-F238E27FC236}">
                <a16:creationId xmlns:a16="http://schemas.microsoft.com/office/drawing/2014/main" id="{893E08E1-42C8-D55E-1F76-22494DB31E4C}"/>
              </a:ext>
            </a:extLst>
          </p:cNvPr>
          <p:cNvPicPr>
            <a:picLocks noChangeAspect="1"/>
          </p:cNvPicPr>
          <p:nvPr/>
        </p:nvPicPr>
        <p:blipFill>
          <a:blip r:embed="rId3"/>
          <a:stretch>
            <a:fillRect/>
          </a:stretch>
        </p:blipFill>
        <p:spPr>
          <a:xfrm>
            <a:off x="6719367" y="3131773"/>
            <a:ext cx="4788505" cy="1862196"/>
          </a:xfrm>
          <a:prstGeom prst="rect">
            <a:avLst/>
          </a:prstGeom>
        </p:spPr>
      </p:pic>
      <p:sp>
        <p:nvSpPr>
          <p:cNvPr id="13"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5776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79B0E75A-E415-EEC7-2D62-3339F5A6BA42}"/>
              </a:ext>
            </a:extLst>
          </p:cNvPr>
          <p:cNvPicPr>
            <a:picLocks noChangeAspect="1"/>
          </p:cNvPicPr>
          <p:nvPr/>
        </p:nvPicPr>
        <p:blipFill rotWithShape="1">
          <a:blip r:embed="rId3"/>
          <a:srcRect t="1765"/>
          <a:stretch/>
        </p:blipFill>
        <p:spPr>
          <a:xfrm>
            <a:off x="20" y="1282"/>
            <a:ext cx="12194260" cy="6858000"/>
          </a:xfrm>
          <a:prstGeom prst="rect">
            <a:avLst/>
          </a:prstGeom>
        </p:spPr>
      </p:pic>
    </p:spTree>
    <p:extLst>
      <p:ext uri="{BB962C8B-B14F-4D97-AF65-F5344CB8AC3E}">
        <p14:creationId xmlns:p14="http://schemas.microsoft.com/office/powerpoint/2010/main" val="2268951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B65BE6-F733-8A54-ED2D-2B749EFEFFA1}"/>
              </a:ext>
            </a:extLst>
          </p:cNvPr>
          <p:cNvSpPr txBox="1"/>
          <p:nvPr/>
        </p:nvSpPr>
        <p:spPr>
          <a:xfrm>
            <a:off x="0" y="6487386"/>
            <a:ext cx="6485468" cy="369332"/>
          </a:xfrm>
          <a:prstGeom prst="rect">
            <a:avLst/>
          </a:prstGeom>
          <a:noFill/>
        </p:spPr>
        <p:txBody>
          <a:bodyPr wrap="square" rtlCol="0">
            <a:spAutoFit/>
          </a:bodyPr>
          <a:lstStyle/>
          <a:p>
            <a:pPr>
              <a:spcAft>
                <a:spcPts val="600"/>
              </a:spcAft>
            </a:pPr>
            <a:r>
              <a:rPr lang="en-US" dirty="0">
                <a:solidFill>
                  <a:schemeClr val="bg1"/>
                </a:solidFill>
                <a:latin typeface="Lora Medium" pitchFamily="2" charset="77"/>
                <a:hlinkClick r:id="rId3">
                  <a:extLst>
                    <a:ext uri="{A12FA001-AC4F-418D-AE19-62706E023703}">
                      <ahyp:hlinkClr xmlns:ahyp="http://schemas.microsoft.com/office/drawing/2018/hyperlinkcolor" val="tx"/>
                    </a:ext>
                  </a:extLst>
                </a:hlinkClick>
              </a:rPr>
              <a:t>https://radixweb.com/blog/best-backend-frameworks</a:t>
            </a:r>
            <a:endParaRPr lang="en-US" dirty="0">
              <a:solidFill>
                <a:schemeClr val="bg1"/>
              </a:solidFill>
            </a:endParaRPr>
          </a:p>
        </p:txBody>
      </p:sp>
      <p:pic>
        <p:nvPicPr>
          <p:cNvPr id="2" name="Picture 1">
            <a:extLst>
              <a:ext uri="{FF2B5EF4-FFF2-40B4-BE49-F238E27FC236}">
                <a16:creationId xmlns:a16="http://schemas.microsoft.com/office/drawing/2014/main" id="{60DA3262-C5BF-528A-521C-B87DD1F70B79}"/>
              </a:ext>
            </a:extLst>
          </p:cNvPr>
          <p:cNvPicPr>
            <a:picLocks noChangeAspect="1"/>
          </p:cNvPicPr>
          <p:nvPr/>
        </p:nvPicPr>
        <p:blipFill>
          <a:blip r:embed="rId4"/>
          <a:stretch>
            <a:fillRect/>
          </a:stretch>
        </p:blipFill>
        <p:spPr>
          <a:xfrm>
            <a:off x="0" y="674511"/>
            <a:ext cx="12192000" cy="5508978"/>
          </a:xfrm>
          <a:prstGeom prst="rect">
            <a:avLst/>
          </a:prstGeom>
        </p:spPr>
      </p:pic>
    </p:spTree>
    <p:extLst>
      <p:ext uri="{BB962C8B-B14F-4D97-AF65-F5344CB8AC3E}">
        <p14:creationId xmlns:p14="http://schemas.microsoft.com/office/powerpoint/2010/main" val="2610828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9F5CFA9-E6D1-C165-24AC-72DF1663F6B3}"/>
              </a:ext>
            </a:extLst>
          </p:cNvPr>
          <p:cNvPicPr>
            <a:picLocks noChangeAspect="1"/>
          </p:cNvPicPr>
          <p:nvPr/>
        </p:nvPicPr>
        <p:blipFill rotWithShape="1">
          <a:blip r:embed="rId3"/>
          <a:srcRect l="3743" r="2924"/>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59" name="Rectangle 5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6B449E-EBAF-E67E-4EDB-7413B461F326}"/>
              </a:ext>
            </a:extLst>
          </p:cNvPr>
          <p:cNvSpPr>
            <a:spLocks noGrp="1"/>
          </p:cNvSpPr>
          <p:nvPr>
            <p:ph type="title"/>
          </p:nvPr>
        </p:nvSpPr>
        <p:spPr>
          <a:xfrm>
            <a:off x="117414" y="5746071"/>
            <a:ext cx="8129771" cy="852260"/>
          </a:xfrm>
        </p:spPr>
        <p:txBody>
          <a:bodyPr vert="horz" lIns="91440" tIns="45720" rIns="91440" bIns="45720" rtlCol="0" anchor="ctr">
            <a:normAutofit fontScale="90000"/>
          </a:bodyPr>
          <a:lstStyle/>
          <a:p>
            <a:r>
              <a:rPr lang="en-US" sz="3600" dirty="0">
                <a:latin typeface="Lora Medium" pitchFamily="2" charset="77"/>
              </a:rPr>
              <a:t>Companies that Use or have Used Node.js</a:t>
            </a:r>
          </a:p>
        </p:txBody>
      </p:sp>
    </p:spTree>
    <p:extLst>
      <p:ext uri="{BB962C8B-B14F-4D97-AF65-F5344CB8AC3E}">
        <p14:creationId xmlns:p14="http://schemas.microsoft.com/office/powerpoint/2010/main" val="2132706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4B1A78-58E3-FF41-D1A5-8D39518FDFB3}"/>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question mark in a circuit board&#10;&#10;Description automatically generated">
            <a:extLst>
              <a:ext uri="{FF2B5EF4-FFF2-40B4-BE49-F238E27FC236}">
                <a16:creationId xmlns:a16="http://schemas.microsoft.com/office/drawing/2014/main" id="{040E4837-674E-1183-97D9-5E2EAA3478BD}"/>
              </a:ext>
            </a:extLst>
          </p:cNvPr>
          <p:cNvPicPr>
            <a:picLocks noChangeAspect="1"/>
          </p:cNvPicPr>
          <p:nvPr/>
        </p:nvPicPr>
        <p:blipFill rotWithShape="1">
          <a:blip r:embed="rId3">
            <a:alphaModFix amt="35000"/>
          </a:blip>
          <a:srcRect/>
          <a:stretch/>
        </p:blipFill>
        <p:spPr>
          <a:xfrm>
            <a:off x="20" y="0"/>
            <a:ext cx="12191980" cy="6857999"/>
          </a:xfrm>
          <a:prstGeom prst="rect">
            <a:avLst/>
          </a:prstGeom>
        </p:spPr>
      </p:pic>
      <p:sp>
        <p:nvSpPr>
          <p:cNvPr id="2" name="Title 1">
            <a:extLst>
              <a:ext uri="{FF2B5EF4-FFF2-40B4-BE49-F238E27FC236}">
                <a16:creationId xmlns:a16="http://schemas.microsoft.com/office/drawing/2014/main" id="{F0AC7C26-D1EB-F08E-DB80-E376E07B43AF}"/>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latin typeface="Lora Medium" pitchFamily="2" charset="77"/>
              </a:rPr>
              <a:t>Questions?</a:t>
            </a:r>
          </a:p>
        </p:txBody>
      </p:sp>
    </p:spTree>
    <p:extLst>
      <p:ext uri="{BB962C8B-B14F-4D97-AF65-F5344CB8AC3E}">
        <p14:creationId xmlns:p14="http://schemas.microsoft.com/office/powerpoint/2010/main" val="3539663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B39A1F5A-E57E-4178-8F57-A18DC747E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91618" cy="5097980"/>
          </a:xfrm>
          <a:custGeom>
            <a:avLst/>
            <a:gdLst>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516105 w 6530408"/>
              <a:gd name="connsiteY8" fmla="*/ 476071 h 5753325"/>
              <a:gd name="connsiteX9" fmla="*/ 6488360 w 6530408"/>
              <a:gd name="connsiteY9" fmla="*/ 535865 h 5753325"/>
              <a:gd name="connsiteX10" fmla="*/ 6492864 w 6530408"/>
              <a:gd name="connsiteY10" fmla="*/ 615799 h 5753325"/>
              <a:gd name="connsiteX11" fmla="*/ 6459988 w 6530408"/>
              <a:gd name="connsiteY11" fmla="*/ 707628 h 5753325"/>
              <a:gd name="connsiteX12" fmla="*/ 6453989 w 6530408"/>
              <a:gd name="connsiteY12" fmla="*/ 711876 h 5753325"/>
              <a:gd name="connsiteX13" fmla="*/ 6453209 w 6530408"/>
              <a:gd name="connsiteY13" fmla="*/ 719127 h 5753325"/>
              <a:gd name="connsiteX14" fmla="*/ 6457662 w 6530408"/>
              <a:gd name="connsiteY14" fmla="*/ 723331 h 5753325"/>
              <a:gd name="connsiteX15" fmla="*/ 6447445 w 6530408"/>
              <a:gd name="connsiteY15" fmla="*/ 780003 h 5753325"/>
              <a:gd name="connsiteX16" fmla="*/ 6426552 w 6530408"/>
              <a:gd name="connsiteY16" fmla="*/ 845805 h 5753325"/>
              <a:gd name="connsiteX17" fmla="*/ 6434072 w 6530408"/>
              <a:gd name="connsiteY17" fmla="*/ 910733 h 5753325"/>
              <a:gd name="connsiteX18" fmla="*/ 6432570 w 6530408"/>
              <a:gd name="connsiteY18" fmla="*/ 983394 h 5753325"/>
              <a:gd name="connsiteX19" fmla="*/ 6431878 w 6530408"/>
              <a:gd name="connsiteY19" fmla="*/ 1026728 h 5753325"/>
              <a:gd name="connsiteX20" fmla="*/ 6414269 w 6530408"/>
              <a:gd name="connsiteY20" fmla="*/ 1151111 h 5753325"/>
              <a:gd name="connsiteX21" fmla="*/ 6371722 w 6530408"/>
              <a:gd name="connsiteY21" fmla="*/ 1318080 h 5753325"/>
              <a:gd name="connsiteX22" fmla="*/ 6356023 w 6530408"/>
              <a:gd name="connsiteY22" fmla="*/ 1356227 h 5753325"/>
              <a:gd name="connsiteX23" fmla="*/ 6356157 w 6530408"/>
              <a:gd name="connsiteY23" fmla="*/ 1361967 h 5753325"/>
              <a:gd name="connsiteX24" fmla="*/ 6350613 w 6530408"/>
              <a:gd name="connsiteY24" fmla="*/ 1393569 h 5753325"/>
              <a:gd name="connsiteX25" fmla="*/ 6357062 w 6530408"/>
              <a:gd name="connsiteY25" fmla="*/ 1444071 h 5753325"/>
              <a:gd name="connsiteX26" fmla="*/ 6364832 w 6530408"/>
              <a:gd name="connsiteY26" fmla="*/ 1478763 h 5753325"/>
              <a:gd name="connsiteX27" fmla="*/ 6369745 w 6530408"/>
              <a:gd name="connsiteY27" fmla="*/ 1495680 h 5753325"/>
              <a:gd name="connsiteX28" fmla="*/ 6370898 w 6530408"/>
              <a:gd name="connsiteY28" fmla="*/ 1513331 h 5753325"/>
              <a:gd name="connsiteX29" fmla="*/ 6368801 w 6530408"/>
              <a:gd name="connsiteY29" fmla="*/ 1527414 h 5753325"/>
              <a:gd name="connsiteX30" fmla="*/ 6359177 w 6530408"/>
              <a:gd name="connsiteY30" fmla="*/ 1639513 h 5753325"/>
              <a:gd name="connsiteX31" fmla="*/ 6299489 w 6530408"/>
              <a:gd name="connsiteY31" fmla="*/ 1784860 h 5753325"/>
              <a:gd name="connsiteX32" fmla="*/ 6267878 w 6530408"/>
              <a:gd name="connsiteY32" fmla="*/ 1858572 h 5753325"/>
              <a:gd name="connsiteX33" fmla="*/ 6251146 w 6530408"/>
              <a:gd name="connsiteY33" fmla="*/ 1926167 h 5753325"/>
              <a:gd name="connsiteX34" fmla="*/ 6210686 w 6530408"/>
              <a:gd name="connsiteY34" fmla="*/ 2014834 h 5753325"/>
              <a:gd name="connsiteX35" fmla="*/ 6106652 w 6530408"/>
              <a:gd name="connsiteY35" fmla="*/ 2150572 h 5753325"/>
              <a:gd name="connsiteX36" fmla="*/ 6097813 w 6530408"/>
              <a:gd name="connsiteY36" fmla="*/ 2172208 h 5753325"/>
              <a:gd name="connsiteX37" fmla="*/ 6095990 w 6530408"/>
              <a:gd name="connsiteY37" fmla="*/ 2181185 h 5753325"/>
              <a:gd name="connsiteX38" fmla="*/ 6090126 w 6530408"/>
              <a:gd name="connsiteY38" fmla="*/ 2192533 h 5753325"/>
              <a:gd name="connsiteX39" fmla="*/ 6089503 w 6530408"/>
              <a:gd name="connsiteY39" fmla="*/ 2192543 h 5753325"/>
              <a:gd name="connsiteX40" fmla="*/ 6084946 w 6530408"/>
              <a:gd name="connsiteY40" fmla="*/ 2203694 h 5753325"/>
              <a:gd name="connsiteX41" fmla="*/ 5987861 w 6530408"/>
              <a:gd name="connsiteY41" fmla="*/ 2304868 h 5753325"/>
              <a:gd name="connsiteX42" fmla="*/ 5973439 w 6530408"/>
              <a:gd name="connsiteY42" fmla="*/ 2385635 h 5753325"/>
              <a:gd name="connsiteX43" fmla="*/ 5916727 w 6530408"/>
              <a:gd name="connsiteY43" fmla="*/ 2458777 h 5753325"/>
              <a:gd name="connsiteX44" fmla="*/ 5856524 w 6530408"/>
              <a:gd name="connsiteY44" fmla="*/ 2583281 h 5753325"/>
              <a:gd name="connsiteX45" fmla="*/ 5838091 w 6530408"/>
              <a:gd name="connsiteY45" fmla="*/ 2753474 h 5753325"/>
              <a:gd name="connsiteX46" fmla="*/ 5777471 w 6530408"/>
              <a:gd name="connsiteY46" fmla="*/ 2901570 h 5753325"/>
              <a:gd name="connsiteX47" fmla="*/ 5723992 w 6530408"/>
              <a:gd name="connsiteY47" fmla="*/ 2998752 h 5753325"/>
              <a:gd name="connsiteX48" fmla="*/ 5557886 w 6530408"/>
              <a:gd name="connsiteY48" fmla="*/ 3329735 h 5753325"/>
              <a:gd name="connsiteX49" fmla="*/ 5471501 w 6530408"/>
              <a:gd name="connsiteY49" fmla="*/ 3462221 h 5753325"/>
              <a:gd name="connsiteX50" fmla="*/ 5465154 w 6530408"/>
              <a:gd name="connsiteY50" fmla="*/ 3541065 h 5753325"/>
              <a:gd name="connsiteX51" fmla="*/ 5437889 w 6530408"/>
              <a:gd name="connsiteY51" fmla="*/ 3559927 h 5753325"/>
              <a:gd name="connsiteX52" fmla="*/ 5432770 w 6530408"/>
              <a:gd name="connsiteY52" fmla="*/ 3562948 h 5753325"/>
              <a:gd name="connsiteX53" fmla="*/ 5406795 w 6530408"/>
              <a:gd name="connsiteY53" fmla="*/ 3578594 h 5753325"/>
              <a:gd name="connsiteX54" fmla="*/ 5381495 w 6530408"/>
              <a:gd name="connsiteY54" fmla="*/ 3599883 h 5753325"/>
              <a:gd name="connsiteX55" fmla="*/ 5363689 w 6530408"/>
              <a:gd name="connsiteY55" fmla="*/ 3633299 h 5753325"/>
              <a:gd name="connsiteX56" fmla="*/ 5291870 w 6530408"/>
              <a:gd name="connsiteY56" fmla="*/ 3799039 h 5753325"/>
              <a:gd name="connsiteX57" fmla="*/ 5241600 w 6530408"/>
              <a:gd name="connsiteY57" fmla="*/ 3894238 h 5753325"/>
              <a:gd name="connsiteX58" fmla="*/ 5211041 w 6530408"/>
              <a:gd name="connsiteY58" fmla="*/ 3924184 h 5753325"/>
              <a:gd name="connsiteX59" fmla="*/ 5176073 w 6530408"/>
              <a:gd name="connsiteY59" fmla="*/ 3970179 h 5753325"/>
              <a:gd name="connsiteX60" fmla="*/ 5172826 w 6530408"/>
              <a:gd name="connsiteY60" fmla="*/ 3991773 h 5753325"/>
              <a:gd name="connsiteX61" fmla="*/ 5157053 w 6530408"/>
              <a:gd name="connsiteY61" fmla="*/ 3997708 h 5753325"/>
              <a:gd name="connsiteX62" fmla="*/ 5127922 w 6530408"/>
              <a:gd name="connsiteY62" fmla="*/ 4022660 h 5753325"/>
              <a:gd name="connsiteX63" fmla="*/ 5020872 w 6530408"/>
              <a:gd name="connsiteY63" fmla="*/ 4075951 h 5753325"/>
              <a:gd name="connsiteX64" fmla="*/ 4991410 w 6530408"/>
              <a:gd name="connsiteY64" fmla="*/ 4087598 h 5753325"/>
              <a:gd name="connsiteX65" fmla="*/ 4930112 w 6530408"/>
              <a:gd name="connsiteY65" fmla="*/ 4138459 h 5753325"/>
              <a:gd name="connsiteX66" fmla="*/ 4834224 w 6530408"/>
              <a:gd name="connsiteY66" fmla="*/ 4231643 h 5753325"/>
              <a:gd name="connsiteX67" fmla="*/ 4812599 w 6530408"/>
              <a:gd name="connsiteY67" fmla="*/ 4249449 h 5753325"/>
              <a:gd name="connsiteX68" fmla="*/ 4789188 w 6530408"/>
              <a:gd name="connsiteY68" fmla="*/ 4256678 h 5753325"/>
              <a:gd name="connsiteX69" fmla="*/ 4779554 w 6530408"/>
              <a:gd name="connsiteY69" fmla="*/ 4251313 h 5753325"/>
              <a:gd name="connsiteX70" fmla="*/ 4766885 w 6530408"/>
              <a:gd name="connsiteY70" fmla="*/ 4259812 h 5753325"/>
              <a:gd name="connsiteX71" fmla="*/ 4762510 w 6530408"/>
              <a:gd name="connsiteY71" fmla="*/ 4260383 h 5753325"/>
              <a:gd name="connsiteX72" fmla="*/ 4738416 w 6530408"/>
              <a:gd name="connsiteY72" fmla="*/ 4265355 h 5753325"/>
              <a:gd name="connsiteX73" fmla="*/ 4712007 w 6530408"/>
              <a:gd name="connsiteY73" fmla="*/ 4317892 h 5753325"/>
              <a:gd name="connsiteX74" fmla="*/ 4658930 w 6530408"/>
              <a:gd name="connsiteY74" fmla="*/ 4348041 h 5753325"/>
              <a:gd name="connsiteX75" fmla="*/ 4443526 w 6530408"/>
              <a:gd name="connsiteY75" fmla="*/ 4507851 h 5753325"/>
              <a:gd name="connsiteX76" fmla="*/ 4289766 w 6530408"/>
              <a:gd name="connsiteY76" fmla="*/ 4711450 h 5753325"/>
              <a:gd name="connsiteX77" fmla="*/ 4150870 w 6530408"/>
              <a:gd name="connsiteY77" fmla="*/ 4818480 h 5753325"/>
              <a:gd name="connsiteX78" fmla="*/ 4006639 w 6530408"/>
              <a:gd name="connsiteY78" fmla="*/ 4933815 h 5753325"/>
              <a:gd name="connsiteX79" fmla="*/ 3298210 w 6530408"/>
              <a:gd name="connsiteY79" fmla="*/ 5070790 h 5753325"/>
              <a:gd name="connsiteX80" fmla="*/ 2947678 w 6530408"/>
              <a:gd name="connsiteY80" fmla="*/ 5117869 h 5753325"/>
              <a:gd name="connsiteX81" fmla="*/ 2822169 w 6530408"/>
              <a:gd name="connsiteY81" fmla="*/ 5129396 h 5753325"/>
              <a:gd name="connsiteX82" fmla="*/ 2538773 w 6530408"/>
              <a:gd name="connsiteY82" fmla="*/ 5313397 h 5753325"/>
              <a:gd name="connsiteX83" fmla="*/ 2014500 w 6530408"/>
              <a:gd name="connsiteY83" fmla="*/ 5519744 h 5753325"/>
              <a:gd name="connsiteX84" fmla="*/ 1934391 w 6530408"/>
              <a:gd name="connsiteY84" fmla="*/ 5591335 h 5753325"/>
              <a:gd name="connsiteX85" fmla="*/ 1892550 w 6530408"/>
              <a:gd name="connsiteY85" fmla="*/ 5649708 h 5753325"/>
              <a:gd name="connsiteX86" fmla="*/ 1854769 w 6530408"/>
              <a:gd name="connsiteY86" fmla="*/ 5647691 h 5753325"/>
              <a:gd name="connsiteX87" fmla="*/ 1809461 w 6530408"/>
              <a:gd name="connsiteY87" fmla="*/ 5648628 h 5753325"/>
              <a:gd name="connsiteX88" fmla="*/ 1745150 w 6530408"/>
              <a:gd name="connsiteY88" fmla="*/ 5693879 h 5753325"/>
              <a:gd name="connsiteX89" fmla="*/ 1713375 w 6530408"/>
              <a:gd name="connsiteY89" fmla="*/ 5684672 h 5753325"/>
              <a:gd name="connsiteX90" fmla="*/ 1707808 w 6530408"/>
              <a:gd name="connsiteY90" fmla="*/ 5682611 h 5753325"/>
              <a:gd name="connsiteX91" fmla="*/ 1679313 w 6530408"/>
              <a:gd name="connsiteY91" fmla="*/ 5672360 h 5753325"/>
              <a:gd name="connsiteX92" fmla="*/ 1646933 w 6530408"/>
              <a:gd name="connsiteY92" fmla="*/ 5666227 h 5753325"/>
              <a:gd name="connsiteX93" fmla="*/ 1610055 w 6530408"/>
              <a:gd name="connsiteY93" fmla="*/ 5673643 h 5753325"/>
              <a:gd name="connsiteX94" fmla="*/ 1437641 w 6530408"/>
              <a:gd name="connsiteY94" fmla="*/ 5723266 h 5753325"/>
              <a:gd name="connsiteX95" fmla="*/ 1332869 w 6530408"/>
              <a:gd name="connsiteY95" fmla="*/ 5744752 h 5753325"/>
              <a:gd name="connsiteX96" fmla="*/ 1290525 w 6530408"/>
              <a:gd name="connsiteY96" fmla="*/ 5740036 h 5753325"/>
              <a:gd name="connsiteX97" fmla="*/ 1233107 w 6530408"/>
              <a:gd name="connsiteY97" fmla="*/ 5742106 h 5753325"/>
              <a:gd name="connsiteX98" fmla="*/ 1214532 w 6530408"/>
              <a:gd name="connsiteY98" fmla="*/ 5753325 h 5753325"/>
              <a:gd name="connsiteX99" fmla="*/ 1199955 w 6530408"/>
              <a:gd name="connsiteY99" fmla="*/ 5744831 h 5753325"/>
              <a:gd name="connsiteX100" fmla="*/ 1162337 w 6530408"/>
              <a:gd name="connsiteY100" fmla="*/ 5738048 h 5753325"/>
              <a:gd name="connsiteX101" fmla="*/ 1053457 w 6530408"/>
              <a:gd name="connsiteY101" fmla="*/ 5688676 h 5753325"/>
              <a:gd name="connsiteX102" fmla="*/ 1025798 w 6530408"/>
              <a:gd name="connsiteY102" fmla="*/ 5673166 h 5753325"/>
              <a:gd name="connsiteX103" fmla="*/ 947900 w 6530408"/>
              <a:gd name="connsiteY103" fmla="*/ 5657848 h 5753325"/>
              <a:gd name="connsiteX104" fmla="*/ 815627 w 6530408"/>
              <a:gd name="connsiteY104" fmla="*/ 5642557 h 5753325"/>
              <a:gd name="connsiteX105" fmla="*/ 788251 w 6530408"/>
              <a:gd name="connsiteY105" fmla="*/ 5637065 h 5753325"/>
              <a:gd name="connsiteX106" fmla="*/ 767822 w 6530408"/>
              <a:gd name="connsiteY106" fmla="*/ 5623450 h 5753325"/>
              <a:gd name="connsiteX107" fmla="*/ 765791 w 6530408"/>
              <a:gd name="connsiteY107" fmla="*/ 5612539 h 5753325"/>
              <a:gd name="connsiteX108" fmla="*/ 751230 w 6530408"/>
              <a:gd name="connsiteY108" fmla="*/ 5608092 h 5753325"/>
              <a:gd name="connsiteX109" fmla="*/ 748008 w 6530408"/>
              <a:gd name="connsiteY109" fmla="*/ 5605052 h 5753325"/>
              <a:gd name="connsiteX110" fmla="*/ 728871 w 6530408"/>
              <a:gd name="connsiteY110" fmla="*/ 5589469 h 5753325"/>
              <a:gd name="connsiteX111" fmla="*/ 671898 w 6530408"/>
              <a:gd name="connsiteY111" fmla="*/ 5602363 h 5753325"/>
              <a:gd name="connsiteX112" fmla="*/ 615065 w 6530408"/>
              <a:gd name="connsiteY112" fmla="*/ 5580257 h 5753325"/>
              <a:gd name="connsiteX113" fmla="*/ 355785 w 6530408"/>
              <a:gd name="connsiteY113" fmla="*/ 5514383 h 5753325"/>
              <a:gd name="connsiteX114" fmla="*/ 102269 w 6530408"/>
              <a:gd name="connsiteY114" fmla="*/ 5524347 h 5753325"/>
              <a:gd name="connsiteX115" fmla="*/ 13160 w 6530408"/>
              <a:gd name="connsiteY115" fmla="*/ 5514159 h 5753325"/>
              <a:gd name="connsiteX116" fmla="*/ 0 w 6530408"/>
              <a:gd name="connsiteY116" fmla="*/ 5511735 h 5753325"/>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488360 w 6530408"/>
              <a:gd name="connsiteY8" fmla="*/ 535865 h 5753325"/>
              <a:gd name="connsiteX9" fmla="*/ 6492864 w 6530408"/>
              <a:gd name="connsiteY9" fmla="*/ 615799 h 5753325"/>
              <a:gd name="connsiteX10" fmla="*/ 6459988 w 6530408"/>
              <a:gd name="connsiteY10" fmla="*/ 707628 h 5753325"/>
              <a:gd name="connsiteX11" fmla="*/ 6453989 w 6530408"/>
              <a:gd name="connsiteY11" fmla="*/ 711876 h 5753325"/>
              <a:gd name="connsiteX12" fmla="*/ 6453209 w 6530408"/>
              <a:gd name="connsiteY12" fmla="*/ 719127 h 5753325"/>
              <a:gd name="connsiteX13" fmla="*/ 6457662 w 6530408"/>
              <a:gd name="connsiteY13" fmla="*/ 723331 h 5753325"/>
              <a:gd name="connsiteX14" fmla="*/ 6447445 w 6530408"/>
              <a:gd name="connsiteY14" fmla="*/ 780003 h 5753325"/>
              <a:gd name="connsiteX15" fmla="*/ 6426552 w 6530408"/>
              <a:gd name="connsiteY15" fmla="*/ 845805 h 5753325"/>
              <a:gd name="connsiteX16" fmla="*/ 6434072 w 6530408"/>
              <a:gd name="connsiteY16" fmla="*/ 910733 h 5753325"/>
              <a:gd name="connsiteX17" fmla="*/ 6432570 w 6530408"/>
              <a:gd name="connsiteY17" fmla="*/ 983394 h 5753325"/>
              <a:gd name="connsiteX18" fmla="*/ 6431878 w 6530408"/>
              <a:gd name="connsiteY18" fmla="*/ 1026728 h 5753325"/>
              <a:gd name="connsiteX19" fmla="*/ 6414269 w 6530408"/>
              <a:gd name="connsiteY19" fmla="*/ 1151111 h 5753325"/>
              <a:gd name="connsiteX20" fmla="*/ 6371722 w 6530408"/>
              <a:gd name="connsiteY20" fmla="*/ 1318080 h 5753325"/>
              <a:gd name="connsiteX21" fmla="*/ 6356023 w 6530408"/>
              <a:gd name="connsiteY21" fmla="*/ 1356227 h 5753325"/>
              <a:gd name="connsiteX22" fmla="*/ 6356157 w 6530408"/>
              <a:gd name="connsiteY22" fmla="*/ 1361967 h 5753325"/>
              <a:gd name="connsiteX23" fmla="*/ 6350613 w 6530408"/>
              <a:gd name="connsiteY23" fmla="*/ 1393569 h 5753325"/>
              <a:gd name="connsiteX24" fmla="*/ 6357062 w 6530408"/>
              <a:gd name="connsiteY24" fmla="*/ 1444071 h 5753325"/>
              <a:gd name="connsiteX25" fmla="*/ 6364832 w 6530408"/>
              <a:gd name="connsiteY25" fmla="*/ 1478763 h 5753325"/>
              <a:gd name="connsiteX26" fmla="*/ 6369745 w 6530408"/>
              <a:gd name="connsiteY26" fmla="*/ 1495680 h 5753325"/>
              <a:gd name="connsiteX27" fmla="*/ 6370898 w 6530408"/>
              <a:gd name="connsiteY27" fmla="*/ 1513331 h 5753325"/>
              <a:gd name="connsiteX28" fmla="*/ 6368801 w 6530408"/>
              <a:gd name="connsiteY28" fmla="*/ 1527414 h 5753325"/>
              <a:gd name="connsiteX29" fmla="*/ 6359177 w 6530408"/>
              <a:gd name="connsiteY29" fmla="*/ 1639513 h 5753325"/>
              <a:gd name="connsiteX30" fmla="*/ 6299489 w 6530408"/>
              <a:gd name="connsiteY30" fmla="*/ 1784860 h 5753325"/>
              <a:gd name="connsiteX31" fmla="*/ 6267878 w 6530408"/>
              <a:gd name="connsiteY31" fmla="*/ 1858572 h 5753325"/>
              <a:gd name="connsiteX32" fmla="*/ 6251146 w 6530408"/>
              <a:gd name="connsiteY32" fmla="*/ 1926167 h 5753325"/>
              <a:gd name="connsiteX33" fmla="*/ 6210686 w 6530408"/>
              <a:gd name="connsiteY33" fmla="*/ 2014834 h 5753325"/>
              <a:gd name="connsiteX34" fmla="*/ 6106652 w 6530408"/>
              <a:gd name="connsiteY34" fmla="*/ 2150572 h 5753325"/>
              <a:gd name="connsiteX35" fmla="*/ 6097813 w 6530408"/>
              <a:gd name="connsiteY35" fmla="*/ 2172208 h 5753325"/>
              <a:gd name="connsiteX36" fmla="*/ 6095990 w 6530408"/>
              <a:gd name="connsiteY36" fmla="*/ 2181185 h 5753325"/>
              <a:gd name="connsiteX37" fmla="*/ 6090126 w 6530408"/>
              <a:gd name="connsiteY37" fmla="*/ 2192533 h 5753325"/>
              <a:gd name="connsiteX38" fmla="*/ 6089503 w 6530408"/>
              <a:gd name="connsiteY38" fmla="*/ 2192543 h 5753325"/>
              <a:gd name="connsiteX39" fmla="*/ 6084946 w 6530408"/>
              <a:gd name="connsiteY39" fmla="*/ 2203694 h 5753325"/>
              <a:gd name="connsiteX40" fmla="*/ 5987861 w 6530408"/>
              <a:gd name="connsiteY40" fmla="*/ 2304868 h 5753325"/>
              <a:gd name="connsiteX41" fmla="*/ 5973439 w 6530408"/>
              <a:gd name="connsiteY41" fmla="*/ 2385635 h 5753325"/>
              <a:gd name="connsiteX42" fmla="*/ 5916727 w 6530408"/>
              <a:gd name="connsiteY42" fmla="*/ 2458777 h 5753325"/>
              <a:gd name="connsiteX43" fmla="*/ 5856524 w 6530408"/>
              <a:gd name="connsiteY43" fmla="*/ 2583281 h 5753325"/>
              <a:gd name="connsiteX44" fmla="*/ 5838091 w 6530408"/>
              <a:gd name="connsiteY44" fmla="*/ 2753474 h 5753325"/>
              <a:gd name="connsiteX45" fmla="*/ 5777471 w 6530408"/>
              <a:gd name="connsiteY45" fmla="*/ 2901570 h 5753325"/>
              <a:gd name="connsiteX46" fmla="*/ 5723992 w 6530408"/>
              <a:gd name="connsiteY46" fmla="*/ 2998752 h 5753325"/>
              <a:gd name="connsiteX47" fmla="*/ 5557886 w 6530408"/>
              <a:gd name="connsiteY47" fmla="*/ 3329735 h 5753325"/>
              <a:gd name="connsiteX48" fmla="*/ 5471501 w 6530408"/>
              <a:gd name="connsiteY48" fmla="*/ 3462221 h 5753325"/>
              <a:gd name="connsiteX49" fmla="*/ 5465154 w 6530408"/>
              <a:gd name="connsiteY49" fmla="*/ 3541065 h 5753325"/>
              <a:gd name="connsiteX50" fmla="*/ 5437889 w 6530408"/>
              <a:gd name="connsiteY50" fmla="*/ 3559927 h 5753325"/>
              <a:gd name="connsiteX51" fmla="*/ 5432770 w 6530408"/>
              <a:gd name="connsiteY51" fmla="*/ 3562948 h 5753325"/>
              <a:gd name="connsiteX52" fmla="*/ 5406795 w 6530408"/>
              <a:gd name="connsiteY52" fmla="*/ 3578594 h 5753325"/>
              <a:gd name="connsiteX53" fmla="*/ 5381495 w 6530408"/>
              <a:gd name="connsiteY53" fmla="*/ 3599883 h 5753325"/>
              <a:gd name="connsiteX54" fmla="*/ 5363689 w 6530408"/>
              <a:gd name="connsiteY54" fmla="*/ 3633299 h 5753325"/>
              <a:gd name="connsiteX55" fmla="*/ 5291870 w 6530408"/>
              <a:gd name="connsiteY55" fmla="*/ 3799039 h 5753325"/>
              <a:gd name="connsiteX56" fmla="*/ 5241600 w 6530408"/>
              <a:gd name="connsiteY56" fmla="*/ 3894238 h 5753325"/>
              <a:gd name="connsiteX57" fmla="*/ 5211041 w 6530408"/>
              <a:gd name="connsiteY57" fmla="*/ 3924184 h 5753325"/>
              <a:gd name="connsiteX58" fmla="*/ 5176073 w 6530408"/>
              <a:gd name="connsiteY58" fmla="*/ 3970179 h 5753325"/>
              <a:gd name="connsiteX59" fmla="*/ 5172826 w 6530408"/>
              <a:gd name="connsiteY59" fmla="*/ 3991773 h 5753325"/>
              <a:gd name="connsiteX60" fmla="*/ 5157053 w 6530408"/>
              <a:gd name="connsiteY60" fmla="*/ 3997708 h 5753325"/>
              <a:gd name="connsiteX61" fmla="*/ 5127922 w 6530408"/>
              <a:gd name="connsiteY61" fmla="*/ 4022660 h 5753325"/>
              <a:gd name="connsiteX62" fmla="*/ 5020872 w 6530408"/>
              <a:gd name="connsiteY62" fmla="*/ 4075951 h 5753325"/>
              <a:gd name="connsiteX63" fmla="*/ 4991410 w 6530408"/>
              <a:gd name="connsiteY63" fmla="*/ 4087598 h 5753325"/>
              <a:gd name="connsiteX64" fmla="*/ 4930112 w 6530408"/>
              <a:gd name="connsiteY64" fmla="*/ 4138459 h 5753325"/>
              <a:gd name="connsiteX65" fmla="*/ 4834224 w 6530408"/>
              <a:gd name="connsiteY65" fmla="*/ 4231643 h 5753325"/>
              <a:gd name="connsiteX66" fmla="*/ 4812599 w 6530408"/>
              <a:gd name="connsiteY66" fmla="*/ 4249449 h 5753325"/>
              <a:gd name="connsiteX67" fmla="*/ 4789188 w 6530408"/>
              <a:gd name="connsiteY67" fmla="*/ 4256678 h 5753325"/>
              <a:gd name="connsiteX68" fmla="*/ 4779554 w 6530408"/>
              <a:gd name="connsiteY68" fmla="*/ 4251313 h 5753325"/>
              <a:gd name="connsiteX69" fmla="*/ 4766885 w 6530408"/>
              <a:gd name="connsiteY69" fmla="*/ 4259812 h 5753325"/>
              <a:gd name="connsiteX70" fmla="*/ 4762510 w 6530408"/>
              <a:gd name="connsiteY70" fmla="*/ 4260383 h 5753325"/>
              <a:gd name="connsiteX71" fmla="*/ 4738416 w 6530408"/>
              <a:gd name="connsiteY71" fmla="*/ 4265355 h 5753325"/>
              <a:gd name="connsiteX72" fmla="*/ 4712007 w 6530408"/>
              <a:gd name="connsiteY72" fmla="*/ 4317892 h 5753325"/>
              <a:gd name="connsiteX73" fmla="*/ 4658930 w 6530408"/>
              <a:gd name="connsiteY73" fmla="*/ 4348041 h 5753325"/>
              <a:gd name="connsiteX74" fmla="*/ 4443526 w 6530408"/>
              <a:gd name="connsiteY74" fmla="*/ 4507851 h 5753325"/>
              <a:gd name="connsiteX75" fmla="*/ 4289766 w 6530408"/>
              <a:gd name="connsiteY75" fmla="*/ 4711450 h 5753325"/>
              <a:gd name="connsiteX76" fmla="*/ 4150870 w 6530408"/>
              <a:gd name="connsiteY76" fmla="*/ 4818480 h 5753325"/>
              <a:gd name="connsiteX77" fmla="*/ 4006639 w 6530408"/>
              <a:gd name="connsiteY77" fmla="*/ 4933815 h 5753325"/>
              <a:gd name="connsiteX78" fmla="*/ 3298210 w 6530408"/>
              <a:gd name="connsiteY78" fmla="*/ 5070790 h 5753325"/>
              <a:gd name="connsiteX79" fmla="*/ 2947678 w 6530408"/>
              <a:gd name="connsiteY79" fmla="*/ 5117869 h 5753325"/>
              <a:gd name="connsiteX80" fmla="*/ 2822169 w 6530408"/>
              <a:gd name="connsiteY80" fmla="*/ 5129396 h 5753325"/>
              <a:gd name="connsiteX81" fmla="*/ 2538773 w 6530408"/>
              <a:gd name="connsiteY81" fmla="*/ 5313397 h 5753325"/>
              <a:gd name="connsiteX82" fmla="*/ 2014500 w 6530408"/>
              <a:gd name="connsiteY82" fmla="*/ 5519744 h 5753325"/>
              <a:gd name="connsiteX83" fmla="*/ 1934391 w 6530408"/>
              <a:gd name="connsiteY83" fmla="*/ 5591335 h 5753325"/>
              <a:gd name="connsiteX84" fmla="*/ 1892550 w 6530408"/>
              <a:gd name="connsiteY84" fmla="*/ 5649708 h 5753325"/>
              <a:gd name="connsiteX85" fmla="*/ 1854769 w 6530408"/>
              <a:gd name="connsiteY85" fmla="*/ 5647691 h 5753325"/>
              <a:gd name="connsiteX86" fmla="*/ 1809461 w 6530408"/>
              <a:gd name="connsiteY86" fmla="*/ 5648628 h 5753325"/>
              <a:gd name="connsiteX87" fmla="*/ 1745150 w 6530408"/>
              <a:gd name="connsiteY87" fmla="*/ 5693879 h 5753325"/>
              <a:gd name="connsiteX88" fmla="*/ 1713375 w 6530408"/>
              <a:gd name="connsiteY88" fmla="*/ 5684672 h 5753325"/>
              <a:gd name="connsiteX89" fmla="*/ 1707808 w 6530408"/>
              <a:gd name="connsiteY89" fmla="*/ 5682611 h 5753325"/>
              <a:gd name="connsiteX90" fmla="*/ 1679313 w 6530408"/>
              <a:gd name="connsiteY90" fmla="*/ 5672360 h 5753325"/>
              <a:gd name="connsiteX91" fmla="*/ 1646933 w 6530408"/>
              <a:gd name="connsiteY91" fmla="*/ 5666227 h 5753325"/>
              <a:gd name="connsiteX92" fmla="*/ 1610055 w 6530408"/>
              <a:gd name="connsiteY92" fmla="*/ 5673643 h 5753325"/>
              <a:gd name="connsiteX93" fmla="*/ 1437641 w 6530408"/>
              <a:gd name="connsiteY93" fmla="*/ 5723266 h 5753325"/>
              <a:gd name="connsiteX94" fmla="*/ 1332869 w 6530408"/>
              <a:gd name="connsiteY94" fmla="*/ 5744752 h 5753325"/>
              <a:gd name="connsiteX95" fmla="*/ 1290525 w 6530408"/>
              <a:gd name="connsiteY95" fmla="*/ 5740036 h 5753325"/>
              <a:gd name="connsiteX96" fmla="*/ 1233107 w 6530408"/>
              <a:gd name="connsiteY96" fmla="*/ 5742106 h 5753325"/>
              <a:gd name="connsiteX97" fmla="*/ 1214532 w 6530408"/>
              <a:gd name="connsiteY97" fmla="*/ 5753325 h 5753325"/>
              <a:gd name="connsiteX98" fmla="*/ 1199955 w 6530408"/>
              <a:gd name="connsiteY98" fmla="*/ 5744831 h 5753325"/>
              <a:gd name="connsiteX99" fmla="*/ 1162337 w 6530408"/>
              <a:gd name="connsiteY99" fmla="*/ 5738048 h 5753325"/>
              <a:gd name="connsiteX100" fmla="*/ 1053457 w 6530408"/>
              <a:gd name="connsiteY100" fmla="*/ 5688676 h 5753325"/>
              <a:gd name="connsiteX101" fmla="*/ 1025798 w 6530408"/>
              <a:gd name="connsiteY101" fmla="*/ 5673166 h 5753325"/>
              <a:gd name="connsiteX102" fmla="*/ 947900 w 6530408"/>
              <a:gd name="connsiteY102" fmla="*/ 5657848 h 5753325"/>
              <a:gd name="connsiteX103" fmla="*/ 815627 w 6530408"/>
              <a:gd name="connsiteY103" fmla="*/ 5642557 h 5753325"/>
              <a:gd name="connsiteX104" fmla="*/ 788251 w 6530408"/>
              <a:gd name="connsiteY104" fmla="*/ 5637065 h 5753325"/>
              <a:gd name="connsiteX105" fmla="*/ 767822 w 6530408"/>
              <a:gd name="connsiteY105" fmla="*/ 5623450 h 5753325"/>
              <a:gd name="connsiteX106" fmla="*/ 765791 w 6530408"/>
              <a:gd name="connsiteY106" fmla="*/ 5612539 h 5753325"/>
              <a:gd name="connsiteX107" fmla="*/ 751230 w 6530408"/>
              <a:gd name="connsiteY107" fmla="*/ 5608092 h 5753325"/>
              <a:gd name="connsiteX108" fmla="*/ 748008 w 6530408"/>
              <a:gd name="connsiteY108" fmla="*/ 5605052 h 5753325"/>
              <a:gd name="connsiteX109" fmla="*/ 728871 w 6530408"/>
              <a:gd name="connsiteY109" fmla="*/ 5589469 h 5753325"/>
              <a:gd name="connsiteX110" fmla="*/ 671898 w 6530408"/>
              <a:gd name="connsiteY110" fmla="*/ 5602363 h 5753325"/>
              <a:gd name="connsiteX111" fmla="*/ 615065 w 6530408"/>
              <a:gd name="connsiteY111" fmla="*/ 5580257 h 5753325"/>
              <a:gd name="connsiteX112" fmla="*/ 355785 w 6530408"/>
              <a:gd name="connsiteY112" fmla="*/ 5514383 h 5753325"/>
              <a:gd name="connsiteX113" fmla="*/ 102269 w 6530408"/>
              <a:gd name="connsiteY113" fmla="*/ 5524347 h 5753325"/>
              <a:gd name="connsiteX114" fmla="*/ 13160 w 6530408"/>
              <a:gd name="connsiteY114" fmla="*/ 5514159 h 5753325"/>
              <a:gd name="connsiteX115" fmla="*/ 0 w 6530408"/>
              <a:gd name="connsiteY115" fmla="*/ 5511735 h 5753325"/>
              <a:gd name="connsiteX116" fmla="*/ 0 w 6530408"/>
              <a:gd name="connsiteY116" fmla="*/ 0 h 5753325"/>
              <a:gd name="connsiteX0" fmla="*/ 0 w 6506836"/>
              <a:gd name="connsiteY0" fmla="*/ 0 h 5753325"/>
              <a:gd name="connsiteX1" fmla="*/ 6438980 w 6506836"/>
              <a:gd name="connsiteY1" fmla="*/ 0 h 5753325"/>
              <a:gd name="connsiteX2" fmla="*/ 6439047 w 6506836"/>
              <a:gd name="connsiteY2" fmla="*/ 147 h 5753325"/>
              <a:gd name="connsiteX3" fmla="*/ 6443456 w 6506836"/>
              <a:gd name="connsiteY3" fmla="*/ 130105 h 5753325"/>
              <a:gd name="connsiteX4" fmla="*/ 6447632 w 6506836"/>
              <a:gd name="connsiteY4" fmla="*/ 170016 h 5753325"/>
              <a:gd name="connsiteX5" fmla="*/ 6465936 w 6506836"/>
              <a:gd name="connsiteY5" fmla="*/ 274847 h 5753325"/>
              <a:gd name="connsiteX6" fmla="*/ 6506836 w 6506836"/>
              <a:gd name="connsiteY6" fmla="*/ 331778 h 5753325"/>
              <a:gd name="connsiteX7" fmla="*/ 6488360 w 6506836"/>
              <a:gd name="connsiteY7" fmla="*/ 535865 h 5753325"/>
              <a:gd name="connsiteX8" fmla="*/ 6492864 w 6506836"/>
              <a:gd name="connsiteY8" fmla="*/ 615799 h 5753325"/>
              <a:gd name="connsiteX9" fmla="*/ 6459988 w 6506836"/>
              <a:gd name="connsiteY9" fmla="*/ 707628 h 5753325"/>
              <a:gd name="connsiteX10" fmla="*/ 6453989 w 6506836"/>
              <a:gd name="connsiteY10" fmla="*/ 711876 h 5753325"/>
              <a:gd name="connsiteX11" fmla="*/ 6453209 w 6506836"/>
              <a:gd name="connsiteY11" fmla="*/ 719127 h 5753325"/>
              <a:gd name="connsiteX12" fmla="*/ 6457662 w 6506836"/>
              <a:gd name="connsiteY12" fmla="*/ 723331 h 5753325"/>
              <a:gd name="connsiteX13" fmla="*/ 6447445 w 6506836"/>
              <a:gd name="connsiteY13" fmla="*/ 780003 h 5753325"/>
              <a:gd name="connsiteX14" fmla="*/ 6426552 w 6506836"/>
              <a:gd name="connsiteY14" fmla="*/ 845805 h 5753325"/>
              <a:gd name="connsiteX15" fmla="*/ 6434072 w 6506836"/>
              <a:gd name="connsiteY15" fmla="*/ 910733 h 5753325"/>
              <a:gd name="connsiteX16" fmla="*/ 6432570 w 6506836"/>
              <a:gd name="connsiteY16" fmla="*/ 983394 h 5753325"/>
              <a:gd name="connsiteX17" fmla="*/ 6431878 w 6506836"/>
              <a:gd name="connsiteY17" fmla="*/ 1026728 h 5753325"/>
              <a:gd name="connsiteX18" fmla="*/ 6414269 w 6506836"/>
              <a:gd name="connsiteY18" fmla="*/ 1151111 h 5753325"/>
              <a:gd name="connsiteX19" fmla="*/ 6371722 w 6506836"/>
              <a:gd name="connsiteY19" fmla="*/ 1318080 h 5753325"/>
              <a:gd name="connsiteX20" fmla="*/ 6356023 w 6506836"/>
              <a:gd name="connsiteY20" fmla="*/ 1356227 h 5753325"/>
              <a:gd name="connsiteX21" fmla="*/ 6356157 w 6506836"/>
              <a:gd name="connsiteY21" fmla="*/ 1361967 h 5753325"/>
              <a:gd name="connsiteX22" fmla="*/ 6350613 w 6506836"/>
              <a:gd name="connsiteY22" fmla="*/ 1393569 h 5753325"/>
              <a:gd name="connsiteX23" fmla="*/ 6357062 w 6506836"/>
              <a:gd name="connsiteY23" fmla="*/ 1444071 h 5753325"/>
              <a:gd name="connsiteX24" fmla="*/ 6364832 w 6506836"/>
              <a:gd name="connsiteY24" fmla="*/ 1478763 h 5753325"/>
              <a:gd name="connsiteX25" fmla="*/ 6369745 w 6506836"/>
              <a:gd name="connsiteY25" fmla="*/ 1495680 h 5753325"/>
              <a:gd name="connsiteX26" fmla="*/ 6370898 w 6506836"/>
              <a:gd name="connsiteY26" fmla="*/ 1513331 h 5753325"/>
              <a:gd name="connsiteX27" fmla="*/ 6368801 w 6506836"/>
              <a:gd name="connsiteY27" fmla="*/ 1527414 h 5753325"/>
              <a:gd name="connsiteX28" fmla="*/ 6359177 w 6506836"/>
              <a:gd name="connsiteY28" fmla="*/ 1639513 h 5753325"/>
              <a:gd name="connsiteX29" fmla="*/ 6299489 w 6506836"/>
              <a:gd name="connsiteY29" fmla="*/ 1784860 h 5753325"/>
              <a:gd name="connsiteX30" fmla="*/ 6267878 w 6506836"/>
              <a:gd name="connsiteY30" fmla="*/ 1858572 h 5753325"/>
              <a:gd name="connsiteX31" fmla="*/ 6251146 w 6506836"/>
              <a:gd name="connsiteY31" fmla="*/ 1926167 h 5753325"/>
              <a:gd name="connsiteX32" fmla="*/ 6210686 w 6506836"/>
              <a:gd name="connsiteY32" fmla="*/ 2014834 h 5753325"/>
              <a:gd name="connsiteX33" fmla="*/ 6106652 w 6506836"/>
              <a:gd name="connsiteY33" fmla="*/ 2150572 h 5753325"/>
              <a:gd name="connsiteX34" fmla="*/ 6097813 w 6506836"/>
              <a:gd name="connsiteY34" fmla="*/ 2172208 h 5753325"/>
              <a:gd name="connsiteX35" fmla="*/ 6095990 w 6506836"/>
              <a:gd name="connsiteY35" fmla="*/ 2181185 h 5753325"/>
              <a:gd name="connsiteX36" fmla="*/ 6090126 w 6506836"/>
              <a:gd name="connsiteY36" fmla="*/ 2192533 h 5753325"/>
              <a:gd name="connsiteX37" fmla="*/ 6089503 w 6506836"/>
              <a:gd name="connsiteY37" fmla="*/ 2192543 h 5753325"/>
              <a:gd name="connsiteX38" fmla="*/ 6084946 w 6506836"/>
              <a:gd name="connsiteY38" fmla="*/ 2203694 h 5753325"/>
              <a:gd name="connsiteX39" fmla="*/ 5987861 w 6506836"/>
              <a:gd name="connsiteY39" fmla="*/ 2304868 h 5753325"/>
              <a:gd name="connsiteX40" fmla="*/ 5973439 w 6506836"/>
              <a:gd name="connsiteY40" fmla="*/ 2385635 h 5753325"/>
              <a:gd name="connsiteX41" fmla="*/ 5916727 w 6506836"/>
              <a:gd name="connsiteY41" fmla="*/ 2458777 h 5753325"/>
              <a:gd name="connsiteX42" fmla="*/ 5856524 w 6506836"/>
              <a:gd name="connsiteY42" fmla="*/ 2583281 h 5753325"/>
              <a:gd name="connsiteX43" fmla="*/ 5838091 w 6506836"/>
              <a:gd name="connsiteY43" fmla="*/ 2753474 h 5753325"/>
              <a:gd name="connsiteX44" fmla="*/ 5777471 w 6506836"/>
              <a:gd name="connsiteY44" fmla="*/ 2901570 h 5753325"/>
              <a:gd name="connsiteX45" fmla="*/ 5723992 w 6506836"/>
              <a:gd name="connsiteY45" fmla="*/ 2998752 h 5753325"/>
              <a:gd name="connsiteX46" fmla="*/ 5557886 w 6506836"/>
              <a:gd name="connsiteY46" fmla="*/ 3329735 h 5753325"/>
              <a:gd name="connsiteX47" fmla="*/ 5471501 w 6506836"/>
              <a:gd name="connsiteY47" fmla="*/ 3462221 h 5753325"/>
              <a:gd name="connsiteX48" fmla="*/ 5465154 w 6506836"/>
              <a:gd name="connsiteY48" fmla="*/ 3541065 h 5753325"/>
              <a:gd name="connsiteX49" fmla="*/ 5437889 w 6506836"/>
              <a:gd name="connsiteY49" fmla="*/ 3559927 h 5753325"/>
              <a:gd name="connsiteX50" fmla="*/ 5432770 w 6506836"/>
              <a:gd name="connsiteY50" fmla="*/ 3562948 h 5753325"/>
              <a:gd name="connsiteX51" fmla="*/ 5406795 w 6506836"/>
              <a:gd name="connsiteY51" fmla="*/ 3578594 h 5753325"/>
              <a:gd name="connsiteX52" fmla="*/ 5381495 w 6506836"/>
              <a:gd name="connsiteY52" fmla="*/ 3599883 h 5753325"/>
              <a:gd name="connsiteX53" fmla="*/ 5363689 w 6506836"/>
              <a:gd name="connsiteY53" fmla="*/ 3633299 h 5753325"/>
              <a:gd name="connsiteX54" fmla="*/ 5291870 w 6506836"/>
              <a:gd name="connsiteY54" fmla="*/ 3799039 h 5753325"/>
              <a:gd name="connsiteX55" fmla="*/ 5241600 w 6506836"/>
              <a:gd name="connsiteY55" fmla="*/ 3894238 h 5753325"/>
              <a:gd name="connsiteX56" fmla="*/ 5211041 w 6506836"/>
              <a:gd name="connsiteY56" fmla="*/ 3924184 h 5753325"/>
              <a:gd name="connsiteX57" fmla="*/ 5176073 w 6506836"/>
              <a:gd name="connsiteY57" fmla="*/ 3970179 h 5753325"/>
              <a:gd name="connsiteX58" fmla="*/ 5172826 w 6506836"/>
              <a:gd name="connsiteY58" fmla="*/ 3991773 h 5753325"/>
              <a:gd name="connsiteX59" fmla="*/ 5157053 w 6506836"/>
              <a:gd name="connsiteY59" fmla="*/ 3997708 h 5753325"/>
              <a:gd name="connsiteX60" fmla="*/ 5127922 w 6506836"/>
              <a:gd name="connsiteY60" fmla="*/ 4022660 h 5753325"/>
              <a:gd name="connsiteX61" fmla="*/ 5020872 w 6506836"/>
              <a:gd name="connsiteY61" fmla="*/ 4075951 h 5753325"/>
              <a:gd name="connsiteX62" fmla="*/ 4991410 w 6506836"/>
              <a:gd name="connsiteY62" fmla="*/ 4087598 h 5753325"/>
              <a:gd name="connsiteX63" fmla="*/ 4930112 w 6506836"/>
              <a:gd name="connsiteY63" fmla="*/ 4138459 h 5753325"/>
              <a:gd name="connsiteX64" fmla="*/ 4834224 w 6506836"/>
              <a:gd name="connsiteY64" fmla="*/ 4231643 h 5753325"/>
              <a:gd name="connsiteX65" fmla="*/ 4812599 w 6506836"/>
              <a:gd name="connsiteY65" fmla="*/ 4249449 h 5753325"/>
              <a:gd name="connsiteX66" fmla="*/ 4789188 w 6506836"/>
              <a:gd name="connsiteY66" fmla="*/ 4256678 h 5753325"/>
              <a:gd name="connsiteX67" fmla="*/ 4779554 w 6506836"/>
              <a:gd name="connsiteY67" fmla="*/ 4251313 h 5753325"/>
              <a:gd name="connsiteX68" fmla="*/ 4766885 w 6506836"/>
              <a:gd name="connsiteY68" fmla="*/ 4259812 h 5753325"/>
              <a:gd name="connsiteX69" fmla="*/ 4762510 w 6506836"/>
              <a:gd name="connsiteY69" fmla="*/ 4260383 h 5753325"/>
              <a:gd name="connsiteX70" fmla="*/ 4738416 w 6506836"/>
              <a:gd name="connsiteY70" fmla="*/ 4265355 h 5753325"/>
              <a:gd name="connsiteX71" fmla="*/ 4712007 w 6506836"/>
              <a:gd name="connsiteY71" fmla="*/ 4317892 h 5753325"/>
              <a:gd name="connsiteX72" fmla="*/ 4658930 w 6506836"/>
              <a:gd name="connsiteY72" fmla="*/ 4348041 h 5753325"/>
              <a:gd name="connsiteX73" fmla="*/ 4443526 w 6506836"/>
              <a:gd name="connsiteY73" fmla="*/ 4507851 h 5753325"/>
              <a:gd name="connsiteX74" fmla="*/ 4289766 w 6506836"/>
              <a:gd name="connsiteY74" fmla="*/ 4711450 h 5753325"/>
              <a:gd name="connsiteX75" fmla="*/ 4150870 w 6506836"/>
              <a:gd name="connsiteY75" fmla="*/ 4818480 h 5753325"/>
              <a:gd name="connsiteX76" fmla="*/ 4006639 w 6506836"/>
              <a:gd name="connsiteY76" fmla="*/ 4933815 h 5753325"/>
              <a:gd name="connsiteX77" fmla="*/ 3298210 w 6506836"/>
              <a:gd name="connsiteY77" fmla="*/ 5070790 h 5753325"/>
              <a:gd name="connsiteX78" fmla="*/ 2947678 w 6506836"/>
              <a:gd name="connsiteY78" fmla="*/ 5117869 h 5753325"/>
              <a:gd name="connsiteX79" fmla="*/ 2822169 w 6506836"/>
              <a:gd name="connsiteY79" fmla="*/ 5129396 h 5753325"/>
              <a:gd name="connsiteX80" fmla="*/ 2538773 w 6506836"/>
              <a:gd name="connsiteY80" fmla="*/ 5313397 h 5753325"/>
              <a:gd name="connsiteX81" fmla="*/ 2014500 w 6506836"/>
              <a:gd name="connsiteY81" fmla="*/ 5519744 h 5753325"/>
              <a:gd name="connsiteX82" fmla="*/ 1934391 w 6506836"/>
              <a:gd name="connsiteY82" fmla="*/ 5591335 h 5753325"/>
              <a:gd name="connsiteX83" fmla="*/ 1892550 w 6506836"/>
              <a:gd name="connsiteY83" fmla="*/ 5649708 h 5753325"/>
              <a:gd name="connsiteX84" fmla="*/ 1854769 w 6506836"/>
              <a:gd name="connsiteY84" fmla="*/ 5647691 h 5753325"/>
              <a:gd name="connsiteX85" fmla="*/ 1809461 w 6506836"/>
              <a:gd name="connsiteY85" fmla="*/ 5648628 h 5753325"/>
              <a:gd name="connsiteX86" fmla="*/ 1745150 w 6506836"/>
              <a:gd name="connsiteY86" fmla="*/ 5693879 h 5753325"/>
              <a:gd name="connsiteX87" fmla="*/ 1713375 w 6506836"/>
              <a:gd name="connsiteY87" fmla="*/ 5684672 h 5753325"/>
              <a:gd name="connsiteX88" fmla="*/ 1707808 w 6506836"/>
              <a:gd name="connsiteY88" fmla="*/ 5682611 h 5753325"/>
              <a:gd name="connsiteX89" fmla="*/ 1679313 w 6506836"/>
              <a:gd name="connsiteY89" fmla="*/ 5672360 h 5753325"/>
              <a:gd name="connsiteX90" fmla="*/ 1646933 w 6506836"/>
              <a:gd name="connsiteY90" fmla="*/ 5666227 h 5753325"/>
              <a:gd name="connsiteX91" fmla="*/ 1610055 w 6506836"/>
              <a:gd name="connsiteY91" fmla="*/ 5673643 h 5753325"/>
              <a:gd name="connsiteX92" fmla="*/ 1437641 w 6506836"/>
              <a:gd name="connsiteY92" fmla="*/ 5723266 h 5753325"/>
              <a:gd name="connsiteX93" fmla="*/ 1332869 w 6506836"/>
              <a:gd name="connsiteY93" fmla="*/ 5744752 h 5753325"/>
              <a:gd name="connsiteX94" fmla="*/ 1290525 w 6506836"/>
              <a:gd name="connsiteY94" fmla="*/ 5740036 h 5753325"/>
              <a:gd name="connsiteX95" fmla="*/ 1233107 w 6506836"/>
              <a:gd name="connsiteY95" fmla="*/ 5742106 h 5753325"/>
              <a:gd name="connsiteX96" fmla="*/ 1214532 w 6506836"/>
              <a:gd name="connsiteY96" fmla="*/ 5753325 h 5753325"/>
              <a:gd name="connsiteX97" fmla="*/ 1199955 w 6506836"/>
              <a:gd name="connsiteY97" fmla="*/ 5744831 h 5753325"/>
              <a:gd name="connsiteX98" fmla="*/ 1162337 w 6506836"/>
              <a:gd name="connsiteY98" fmla="*/ 5738048 h 5753325"/>
              <a:gd name="connsiteX99" fmla="*/ 1053457 w 6506836"/>
              <a:gd name="connsiteY99" fmla="*/ 5688676 h 5753325"/>
              <a:gd name="connsiteX100" fmla="*/ 1025798 w 6506836"/>
              <a:gd name="connsiteY100" fmla="*/ 5673166 h 5753325"/>
              <a:gd name="connsiteX101" fmla="*/ 947900 w 6506836"/>
              <a:gd name="connsiteY101" fmla="*/ 5657848 h 5753325"/>
              <a:gd name="connsiteX102" fmla="*/ 815627 w 6506836"/>
              <a:gd name="connsiteY102" fmla="*/ 5642557 h 5753325"/>
              <a:gd name="connsiteX103" fmla="*/ 788251 w 6506836"/>
              <a:gd name="connsiteY103" fmla="*/ 5637065 h 5753325"/>
              <a:gd name="connsiteX104" fmla="*/ 767822 w 6506836"/>
              <a:gd name="connsiteY104" fmla="*/ 5623450 h 5753325"/>
              <a:gd name="connsiteX105" fmla="*/ 765791 w 6506836"/>
              <a:gd name="connsiteY105" fmla="*/ 5612539 h 5753325"/>
              <a:gd name="connsiteX106" fmla="*/ 751230 w 6506836"/>
              <a:gd name="connsiteY106" fmla="*/ 5608092 h 5753325"/>
              <a:gd name="connsiteX107" fmla="*/ 748008 w 6506836"/>
              <a:gd name="connsiteY107" fmla="*/ 5605052 h 5753325"/>
              <a:gd name="connsiteX108" fmla="*/ 728871 w 6506836"/>
              <a:gd name="connsiteY108" fmla="*/ 5589469 h 5753325"/>
              <a:gd name="connsiteX109" fmla="*/ 671898 w 6506836"/>
              <a:gd name="connsiteY109" fmla="*/ 5602363 h 5753325"/>
              <a:gd name="connsiteX110" fmla="*/ 615065 w 6506836"/>
              <a:gd name="connsiteY110" fmla="*/ 5580257 h 5753325"/>
              <a:gd name="connsiteX111" fmla="*/ 355785 w 6506836"/>
              <a:gd name="connsiteY111" fmla="*/ 5514383 h 5753325"/>
              <a:gd name="connsiteX112" fmla="*/ 102269 w 6506836"/>
              <a:gd name="connsiteY112" fmla="*/ 5524347 h 5753325"/>
              <a:gd name="connsiteX113" fmla="*/ 13160 w 6506836"/>
              <a:gd name="connsiteY113" fmla="*/ 5514159 h 5753325"/>
              <a:gd name="connsiteX114" fmla="*/ 0 w 6506836"/>
              <a:gd name="connsiteY114" fmla="*/ 5511735 h 5753325"/>
              <a:gd name="connsiteX115" fmla="*/ 0 w 6506836"/>
              <a:gd name="connsiteY115"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465936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375685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62955"/>
              <a:gd name="connsiteY0" fmla="*/ 0 h 5753325"/>
              <a:gd name="connsiteX1" fmla="*/ 6438980 w 6462955"/>
              <a:gd name="connsiteY1" fmla="*/ 0 h 5753325"/>
              <a:gd name="connsiteX2" fmla="*/ 6439047 w 6462955"/>
              <a:gd name="connsiteY2" fmla="*/ 147 h 5753325"/>
              <a:gd name="connsiteX3" fmla="*/ 6443456 w 6462955"/>
              <a:gd name="connsiteY3" fmla="*/ 130105 h 5753325"/>
              <a:gd name="connsiteX4" fmla="*/ 6447632 w 6462955"/>
              <a:gd name="connsiteY4" fmla="*/ 170016 h 5753325"/>
              <a:gd name="connsiteX5" fmla="*/ 6396598 w 6462955"/>
              <a:gd name="connsiteY5" fmla="*/ 274847 h 5753325"/>
              <a:gd name="connsiteX6" fmla="*/ 6375685 w 6462955"/>
              <a:gd name="connsiteY6" fmla="*/ 535865 h 5753325"/>
              <a:gd name="connsiteX7" fmla="*/ 6354187 w 6462955"/>
              <a:gd name="connsiteY7" fmla="*/ 615799 h 5753325"/>
              <a:gd name="connsiteX8" fmla="*/ 6459988 w 6462955"/>
              <a:gd name="connsiteY8" fmla="*/ 707628 h 5753325"/>
              <a:gd name="connsiteX9" fmla="*/ 6453989 w 6462955"/>
              <a:gd name="connsiteY9" fmla="*/ 711876 h 5753325"/>
              <a:gd name="connsiteX10" fmla="*/ 6453209 w 6462955"/>
              <a:gd name="connsiteY10" fmla="*/ 719127 h 5753325"/>
              <a:gd name="connsiteX11" fmla="*/ 6457662 w 6462955"/>
              <a:gd name="connsiteY11" fmla="*/ 723331 h 5753325"/>
              <a:gd name="connsiteX12" fmla="*/ 6447445 w 6462955"/>
              <a:gd name="connsiteY12" fmla="*/ 780003 h 5753325"/>
              <a:gd name="connsiteX13" fmla="*/ 6426552 w 6462955"/>
              <a:gd name="connsiteY13" fmla="*/ 845805 h 5753325"/>
              <a:gd name="connsiteX14" fmla="*/ 6434072 w 6462955"/>
              <a:gd name="connsiteY14" fmla="*/ 910733 h 5753325"/>
              <a:gd name="connsiteX15" fmla="*/ 6432570 w 6462955"/>
              <a:gd name="connsiteY15" fmla="*/ 983394 h 5753325"/>
              <a:gd name="connsiteX16" fmla="*/ 6431878 w 6462955"/>
              <a:gd name="connsiteY16" fmla="*/ 1026728 h 5753325"/>
              <a:gd name="connsiteX17" fmla="*/ 6414269 w 6462955"/>
              <a:gd name="connsiteY17" fmla="*/ 1151111 h 5753325"/>
              <a:gd name="connsiteX18" fmla="*/ 6371722 w 6462955"/>
              <a:gd name="connsiteY18" fmla="*/ 1318080 h 5753325"/>
              <a:gd name="connsiteX19" fmla="*/ 6356023 w 6462955"/>
              <a:gd name="connsiteY19" fmla="*/ 1356227 h 5753325"/>
              <a:gd name="connsiteX20" fmla="*/ 6356157 w 6462955"/>
              <a:gd name="connsiteY20" fmla="*/ 1361967 h 5753325"/>
              <a:gd name="connsiteX21" fmla="*/ 6350613 w 6462955"/>
              <a:gd name="connsiteY21" fmla="*/ 1393569 h 5753325"/>
              <a:gd name="connsiteX22" fmla="*/ 6357062 w 6462955"/>
              <a:gd name="connsiteY22" fmla="*/ 1444071 h 5753325"/>
              <a:gd name="connsiteX23" fmla="*/ 6364832 w 6462955"/>
              <a:gd name="connsiteY23" fmla="*/ 1478763 h 5753325"/>
              <a:gd name="connsiteX24" fmla="*/ 6369745 w 6462955"/>
              <a:gd name="connsiteY24" fmla="*/ 1495680 h 5753325"/>
              <a:gd name="connsiteX25" fmla="*/ 6370898 w 6462955"/>
              <a:gd name="connsiteY25" fmla="*/ 1513331 h 5753325"/>
              <a:gd name="connsiteX26" fmla="*/ 6368801 w 6462955"/>
              <a:gd name="connsiteY26" fmla="*/ 1527414 h 5753325"/>
              <a:gd name="connsiteX27" fmla="*/ 6359177 w 6462955"/>
              <a:gd name="connsiteY27" fmla="*/ 1639513 h 5753325"/>
              <a:gd name="connsiteX28" fmla="*/ 6299489 w 6462955"/>
              <a:gd name="connsiteY28" fmla="*/ 1784860 h 5753325"/>
              <a:gd name="connsiteX29" fmla="*/ 6267878 w 6462955"/>
              <a:gd name="connsiteY29" fmla="*/ 1858572 h 5753325"/>
              <a:gd name="connsiteX30" fmla="*/ 6251146 w 6462955"/>
              <a:gd name="connsiteY30" fmla="*/ 1926167 h 5753325"/>
              <a:gd name="connsiteX31" fmla="*/ 6210686 w 6462955"/>
              <a:gd name="connsiteY31" fmla="*/ 2014834 h 5753325"/>
              <a:gd name="connsiteX32" fmla="*/ 6106652 w 6462955"/>
              <a:gd name="connsiteY32" fmla="*/ 2150572 h 5753325"/>
              <a:gd name="connsiteX33" fmla="*/ 6097813 w 6462955"/>
              <a:gd name="connsiteY33" fmla="*/ 2172208 h 5753325"/>
              <a:gd name="connsiteX34" fmla="*/ 6095990 w 6462955"/>
              <a:gd name="connsiteY34" fmla="*/ 2181185 h 5753325"/>
              <a:gd name="connsiteX35" fmla="*/ 6090126 w 6462955"/>
              <a:gd name="connsiteY35" fmla="*/ 2192533 h 5753325"/>
              <a:gd name="connsiteX36" fmla="*/ 6089503 w 6462955"/>
              <a:gd name="connsiteY36" fmla="*/ 2192543 h 5753325"/>
              <a:gd name="connsiteX37" fmla="*/ 6084946 w 6462955"/>
              <a:gd name="connsiteY37" fmla="*/ 2203694 h 5753325"/>
              <a:gd name="connsiteX38" fmla="*/ 5987861 w 6462955"/>
              <a:gd name="connsiteY38" fmla="*/ 2304868 h 5753325"/>
              <a:gd name="connsiteX39" fmla="*/ 5973439 w 6462955"/>
              <a:gd name="connsiteY39" fmla="*/ 2385635 h 5753325"/>
              <a:gd name="connsiteX40" fmla="*/ 5916727 w 6462955"/>
              <a:gd name="connsiteY40" fmla="*/ 2458777 h 5753325"/>
              <a:gd name="connsiteX41" fmla="*/ 5856524 w 6462955"/>
              <a:gd name="connsiteY41" fmla="*/ 2583281 h 5753325"/>
              <a:gd name="connsiteX42" fmla="*/ 5838091 w 6462955"/>
              <a:gd name="connsiteY42" fmla="*/ 2753474 h 5753325"/>
              <a:gd name="connsiteX43" fmla="*/ 5777471 w 6462955"/>
              <a:gd name="connsiteY43" fmla="*/ 2901570 h 5753325"/>
              <a:gd name="connsiteX44" fmla="*/ 5723992 w 6462955"/>
              <a:gd name="connsiteY44" fmla="*/ 2998752 h 5753325"/>
              <a:gd name="connsiteX45" fmla="*/ 5557886 w 6462955"/>
              <a:gd name="connsiteY45" fmla="*/ 3329735 h 5753325"/>
              <a:gd name="connsiteX46" fmla="*/ 5471501 w 6462955"/>
              <a:gd name="connsiteY46" fmla="*/ 3462221 h 5753325"/>
              <a:gd name="connsiteX47" fmla="*/ 5465154 w 6462955"/>
              <a:gd name="connsiteY47" fmla="*/ 3541065 h 5753325"/>
              <a:gd name="connsiteX48" fmla="*/ 5437889 w 6462955"/>
              <a:gd name="connsiteY48" fmla="*/ 3559927 h 5753325"/>
              <a:gd name="connsiteX49" fmla="*/ 5432770 w 6462955"/>
              <a:gd name="connsiteY49" fmla="*/ 3562948 h 5753325"/>
              <a:gd name="connsiteX50" fmla="*/ 5406795 w 6462955"/>
              <a:gd name="connsiteY50" fmla="*/ 3578594 h 5753325"/>
              <a:gd name="connsiteX51" fmla="*/ 5381495 w 6462955"/>
              <a:gd name="connsiteY51" fmla="*/ 3599883 h 5753325"/>
              <a:gd name="connsiteX52" fmla="*/ 5363689 w 6462955"/>
              <a:gd name="connsiteY52" fmla="*/ 3633299 h 5753325"/>
              <a:gd name="connsiteX53" fmla="*/ 5291870 w 6462955"/>
              <a:gd name="connsiteY53" fmla="*/ 3799039 h 5753325"/>
              <a:gd name="connsiteX54" fmla="*/ 5241600 w 6462955"/>
              <a:gd name="connsiteY54" fmla="*/ 3894238 h 5753325"/>
              <a:gd name="connsiteX55" fmla="*/ 5211041 w 6462955"/>
              <a:gd name="connsiteY55" fmla="*/ 3924184 h 5753325"/>
              <a:gd name="connsiteX56" fmla="*/ 5176073 w 6462955"/>
              <a:gd name="connsiteY56" fmla="*/ 3970179 h 5753325"/>
              <a:gd name="connsiteX57" fmla="*/ 5172826 w 6462955"/>
              <a:gd name="connsiteY57" fmla="*/ 3991773 h 5753325"/>
              <a:gd name="connsiteX58" fmla="*/ 5157053 w 6462955"/>
              <a:gd name="connsiteY58" fmla="*/ 3997708 h 5753325"/>
              <a:gd name="connsiteX59" fmla="*/ 5127922 w 6462955"/>
              <a:gd name="connsiteY59" fmla="*/ 4022660 h 5753325"/>
              <a:gd name="connsiteX60" fmla="*/ 5020872 w 6462955"/>
              <a:gd name="connsiteY60" fmla="*/ 4075951 h 5753325"/>
              <a:gd name="connsiteX61" fmla="*/ 4991410 w 6462955"/>
              <a:gd name="connsiteY61" fmla="*/ 4087598 h 5753325"/>
              <a:gd name="connsiteX62" fmla="*/ 4930112 w 6462955"/>
              <a:gd name="connsiteY62" fmla="*/ 4138459 h 5753325"/>
              <a:gd name="connsiteX63" fmla="*/ 4834224 w 6462955"/>
              <a:gd name="connsiteY63" fmla="*/ 4231643 h 5753325"/>
              <a:gd name="connsiteX64" fmla="*/ 4812599 w 6462955"/>
              <a:gd name="connsiteY64" fmla="*/ 4249449 h 5753325"/>
              <a:gd name="connsiteX65" fmla="*/ 4789188 w 6462955"/>
              <a:gd name="connsiteY65" fmla="*/ 4256678 h 5753325"/>
              <a:gd name="connsiteX66" fmla="*/ 4779554 w 6462955"/>
              <a:gd name="connsiteY66" fmla="*/ 4251313 h 5753325"/>
              <a:gd name="connsiteX67" fmla="*/ 4766885 w 6462955"/>
              <a:gd name="connsiteY67" fmla="*/ 4259812 h 5753325"/>
              <a:gd name="connsiteX68" fmla="*/ 4762510 w 6462955"/>
              <a:gd name="connsiteY68" fmla="*/ 4260383 h 5753325"/>
              <a:gd name="connsiteX69" fmla="*/ 4738416 w 6462955"/>
              <a:gd name="connsiteY69" fmla="*/ 4265355 h 5753325"/>
              <a:gd name="connsiteX70" fmla="*/ 4712007 w 6462955"/>
              <a:gd name="connsiteY70" fmla="*/ 4317892 h 5753325"/>
              <a:gd name="connsiteX71" fmla="*/ 4658930 w 6462955"/>
              <a:gd name="connsiteY71" fmla="*/ 4348041 h 5753325"/>
              <a:gd name="connsiteX72" fmla="*/ 4443526 w 6462955"/>
              <a:gd name="connsiteY72" fmla="*/ 4507851 h 5753325"/>
              <a:gd name="connsiteX73" fmla="*/ 4289766 w 6462955"/>
              <a:gd name="connsiteY73" fmla="*/ 4711450 h 5753325"/>
              <a:gd name="connsiteX74" fmla="*/ 4150870 w 6462955"/>
              <a:gd name="connsiteY74" fmla="*/ 4818480 h 5753325"/>
              <a:gd name="connsiteX75" fmla="*/ 4006639 w 6462955"/>
              <a:gd name="connsiteY75" fmla="*/ 4933815 h 5753325"/>
              <a:gd name="connsiteX76" fmla="*/ 3298210 w 6462955"/>
              <a:gd name="connsiteY76" fmla="*/ 5070790 h 5753325"/>
              <a:gd name="connsiteX77" fmla="*/ 2947678 w 6462955"/>
              <a:gd name="connsiteY77" fmla="*/ 5117869 h 5753325"/>
              <a:gd name="connsiteX78" fmla="*/ 2822169 w 6462955"/>
              <a:gd name="connsiteY78" fmla="*/ 5129396 h 5753325"/>
              <a:gd name="connsiteX79" fmla="*/ 2538773 w 6462955"/>
              <a:gd name="connsiteY79" fmla="*/ 5313397 h 5753325"/>
              <a:gd name="connsiteX80" fmla="*/ 2014500 w 6462955"/>
              <a:gd name="connsiteY80" fmla="*/ 5519744 h 5753325"/>
              <a:gd name="connsiteX81" fmla="*/ 1934391 w 6462955"/>
              <a:gd name="connsiteY81" fmla="*/ 5591335 h 5753325"/>
              <a:gd name="connsiteX82" fmla="*/ 1892550 w 6462955"/>
              <a:gd name="connsiteY82" fmla="*/ 5649708 h 5753325"/>
              <a:gd name="connsiteX83" fmla="*/ 1854769 w 6462955"/>
              <a:gd name="connsiteY83" fmla="*/ 5647691 h 5753325"/>
              <a:gd name="connsiteX84" fmla="*/ 1809461 w 6462955"/>
              <a:gd name="connsiteY84" fmla="*/ 5648628 h 5753325"/>
              <a:gd name="connsiteX85" fmla="*/ 1745150 w 6462955"/>
              <a:gd name="connsiteY85" fmla="*/ 5693879 h 5753325"/>
              <a:gd name="connsiteX86" fmla="*/ 1713375 w 6462955"/>
              <a:gd name="connsiteY86" fmla="*/ 5684672 h 5753325"/>
              <a:gd name="connsiteX87" fmla="*/ 1707808 w 6462955"/>
              <a:gd name="connsiteY87" fmla="*/ 5682611 h 5753325"/>
              <a:gd name="connsiteX88" fmla="*/ 1679313 w 6462955"/>
              <a:gd name="connsiteY88" fmla="*/ 5672360 h 5753325"/>
              <a:gd name="connsiteX89" fmla="*/ 1646933 w 6462955"/>
              <a:gd name="connsiteY89" fmla="*/ 5666227 h 5753325"/>
              <a:gd name="connsiteX90" fmla="*/ 1610055 w 6462955"/>
              <a:gd name="connsiteY90" fmla="*/ 5673643 h 5753325"/>
              <a:gd name="connsiteX91" fmla="*/ 1437641 w 6462955"/>
              <a:gd name="connsiteY91" fmla="*/ 5723266 h 5753325"/>
              <a:gd name="connsiteX92" fmla="*/ 1332869 w 6462955"/>
              <a:gd name="connsiteY92" fmla="*/ 5744752 h 5753325"/>
              <a:gd name="connsiteX93" fmla="*/ 1290525 w 6462955"/>
              <a:gd name="connsiteY93" fmla="*/ 5740036 h 5753325"/>
              <a:gd name="connsiteX94" fmla="*/ 1233107 w 6462955"/>
              <a:gd name="connsiteY94" fmla="*/ 5742106 h 5753325"/>
              <a:gd name="connsiteX95" fmla="*/ 1214532 w 6462955"/>
              <a:gd name="connsiteY95" fmla="*/ 5753325 h 5753325"/>
              <a:gd name="connsiteX96" fmla="*/ 1199955 w 6462955"/>
              <a:gd name="connsiteY96" fmla="*/ 5744831 h 5753325"/>
              <a:gd name="connsiteX97" fmla="*/ 1162337 w 6462955"/>
              <a:gd name="connsiteY97" fmla="*/ 5738048 h 5753325"/>
              <a:gd name="connsiteX98" fmla="*/ 1053457 w 6462955"/>
              <a:gd name="connsiteY98" fmla="*/ 5688676 h 5753325"/>
              <a:gd name="connsiteX99" fmla="*/ 1025798 w 6462955"/>
              <a:gd name="connsiteY99" fmla="*/ 5673166 h 5753325"/>
              <a:gd name="connsiteX100" fmla="*/ 947900 w 6462955"/>
              <a:gd name="connsiteY100" fmla="*/ 5657848 h 5753325"/>
              <a:gd name="connsiteX101" fmla="*/ 815627 w 6462955"/>
              <a:gd name="connsiteY101" fmla="*/ 5642557 h 5753325"/>
              <a:gd name="connsiteX102" fmla="*/ 788251 w 6462955"/>
              <a:gd name="connsiteY102" fmla="*/ 5637065 h 5753325"/>
              <a:gd name="connsiteX103" fmla="*/ 767822 w 6462955"/>
              <a:gd name="connsiteY103" fmla="*/ 5623450 h 5753325"/>
              <a:gd name="connsiteX104" fmla="*/ 765791 w 6462955"/>
              <a:gd name="connsiteY104" fmla="*/ 5612539 h 5753325"/>
              <a:gd name="connsiteX105" fmla="*/ 751230 w 6462955"/>
              <a:gd name="connsiteY105" fmla="*/ 5608092 h 5753325"/>
              <a:gd name="connsiteX106" fmla="*/ 748008 w 6462955"/>
              <a:gd name="connsiteY106" fmla="*/ 5605052 h 5753325"/>
              <a:gd name="connsiteX107" fmla="*/ 728871 w 6462955"/>
              <a:gd name="connsiteY107" fmla="*/ 5589469 h 5753325"/>
              <a:gd name="connsiteX108" fmla="*/ 671898 w 6462955"/>
              <a:gd name="connsiteY108" fmla="*/ 5602363 h 5753325"/>
              <a:gd name="connsiteX109" fmla="*/ 615065 w 6462955"/>
              <a:gd name="connsiteY109" fmla="*/ 5580257 h 5753325"/>
              <a:gd name="connsiteX110" fmla="*/ 355785 w 6462955"/>
              <a:gd name="connsiteY110" fmla="*/ 5514383 h 5753325"/>
              <a:gd name="connsiteX111" fmla="*/ 102269 w 6462955"/>
              <a:gd name="connsiteY111" fmla="*/ 5524347 h 5753325"/>
              <a:gd name="connsiteX112" fmla="*/ 13160 w 6462955"/>
              <a:gd name="connsiteY112" fmla="*/ 5514159 h 5753325"/>
              <a:gd name="connsiteX113" fmla="*/ 0 w 6462955"/>
              <a:gd name="connsiteY113" fmla="*/ 5511735 h 5753325"/>
              <a:gd name="connsiteX114" fmla="*/ 0 w 6462955"/>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453209 w 6459988"/>
              <a:gd name="connsiteY10" fmla="*/ 719127 h 5753325"/>
              <a:gd name="connsiteX11" fmla="*/ 6344988 w 6459988"/>
              <a:gd name="connsiteY11" fmla="*/ 697330 h 5753325"/>
              <a:gd name="connsiteX12" fmla="*/ 6447445 w 6459988"/>
              <a:gd name="connsiteY12" fmla="*/ 780003 h 5753325"/>
              <a:gd name="connsiteX13" fmla="*/ 6426552 w 6459988"/>
              <a:gd name="connsiteY13" fmla="*/ 845805 h 5753325"/>
              <a:gd name="connsiteX14" fmla="*/ 6434072 w 6459988"/>
              <a:gd name="connsiteY14" fmla="*/ 910733 h 5753325"/>
              <a:gd name="connsiteX15" fmla="*/ 6432570 w 6459988"/>
              <a:gd name="connsiteY15" fmla="*/ 983394 h 5753325"/>
              <a:gd name="connsiteX16" fmla="*/ 6431878 w 6459988"/>
              <a:gd name="connsiteY16" fmla="*/ 1026728 h 5753325"/>
              <a:gd name="connsiteX17" fmla="*/ 6414269 w 6459988"/>
              <a:gd name="connsiteY17" fmla="*/ 1151111 h 5753325"/>
              <a:gd name="connsiteX18" fmla="*/ 6371722 w 6459988"/>
              <a:gd name="connsiteY18" fmla="*/ 1318080 h 5753325"/>
              <a:gd name="connsiteX19" fmla="*/ 6356023 w 6459988"/>
              <a:gd name="connsiteY19" fmla="*/ 1356227 h 5753325"/>
              <a:gd name="connsiteX20" fmla="*/ 6356157 w 6459988"/>
              <a:gd name="connsiteY20" fmla="*/ 1361967 h 5753325"/>
              <a:gd name="connsiteX21" fmla="*/ 6350613 w 6459988"/>
              <a:gd name="connsiteY21" fmla="*/ 1393569 h 5753325"/>
              <a:gd name="connsiteX22" fmla="*/ 6357062 w 6459988"/>
              <a:gd name="connsiteY22" fmla="*/ 1444071 h 5753325"/>
              <a:gd name="connsiteX23" fmla="*/ 6364832 w 6459988"/>
              <a:gd name="connsiteY23" fmla="*/ 1478763 h 5753325"/>
              <a:gd name="connsiteX24" fmla="*/ 6369745 w 6459988"/>
              <a:gd name="connsiteY24" fmla="*/ 1495680 h 5753325"/>
              <a:gd name="connsiteX25" fmla="*/ 6370898 w 6459988"/>
              <a:gd name="connsiteY25" fmla="*/ 1513331 h 5753325"/>
              <a:gd name="connsiteX26" fmla="*/ 6368801 w 6459988"/>
              <a:gd name="connsiteY26" fmla="*/ 1527414 h 5753325"/>
              <a:gd name="connsiteX27" fmla="*/ 6359177 w 6459988"/>
              <a:gd name="connsiteY27" fmla="*/ 1639513 h 5753325"/>
              <a:gd name="connsiteX28" fmla="*/ 6299489 w 6459988"/>
              <a:gd name="connsiteY28" fmla="*/ 1784860 h 5753325"/>
              <a:gd name="connsiteX29" fmla="*/ 6267878 w 6459988"/>
              <a:gd name="connsiteY29" fmla="*/ 1858572 h 5753325"/>
              <a:gd name="connsiteX30" fmla="*/ 6251146 w 6459988"/>
              <a:gd name="connsiteY30" fmla="*/ 1926167 h 5753325"/>
              <a:gd name="connsiteX31" fmla="*/ 6210686 w 6459988"/>
              <a:gd name="connsiteY31" fmla="*/ 2014834 h 5753325"/>
              <a:gd name="connsiteX32" fmla="*/ 6106652 w 6459988"/>
              <a:gd name="connsiteY32" fmla="*/ 2150572 h 5753325"/>
              <a:gd name="connsiteX33" fmla="*/ 6097813 w 6459988"/>
              <a:gd name="connsiteY33" fmla="*/ 2172208 h 5753325"/>
              <a:gd name="connsiteX34" fmla="*/ 6095990 w 6459988"/>
              <a:gd name="connsiteY34" fmla="*/ 2181185 h 5753325"/>
              <a:gd name="connsiteX35" fmla="*/ 6090126 w 6459988"/>
              <a:gd name="connsiteY35" fmla="*/ 2192533 h 5753325"/>
              <a:gd name="connsiteX36" fmla="*/ 6089503 w 6459988"/>
              <a:gd name="connsiteY36" fmla="*/ 2192543 h 5753325"/>
              <a:gd name="connsiteX37" fmla="*/ 6084946 w 6459988"/>
              <a:gd name="connsiteY37" fmla="*/ 2203694 h 5753325"/>
              <a:gd name="connsiteX38" fmla="*/ 5987861 w 6459988"/>
              <a:gd name="connsiteY38" fmla="*/ 2304868 h 5753325"/>
              <a:gd name="connsiteX39" fmla="*/ 5973439 w 6459988"/>
              <a:gd name="connsiteY39" fmla="*/ 2385635 h 5753325"/>
              <a:gd name="connsiteX40" fmla="*/ 5916727 w 6459988"/>
              <a:gd name="connsiteY40" fmla="*/ 2458777 h 5753325"/>
              <a:gd name="connsiteX41" fmla="*/ 5856524 w 6459988"/>
              <a:gd name="connsiteY41" fmla="*/ 2583281 h 5753325"/>
              <a:gd name="connsiteX42" fmla="*/ 5838091 w 6459988"/>
              <a:gd name="connsiteY42" fmla="*/ 2753474 h 5753325"/>
              <a:gd name="connsiteX43" fmla="*/ 5777471 w 6459988"/>
              <a:gd name="connsiteY43" fmla="*/ 2901570 h 5753325"/>
              <a:gd name="connsiteX44" fmla="*/ 5723992 w 6459988"/>
              <a:gd name="connsiteY44" fmla="*/ 2998752 h 5753325"/>
              <a:gd name="connsiteX45" fmla="*/ 5557886 w 6459988"/>
              <a:gd name="connsiteY45" fmla="*/ 3329735 h 5753325"/>
              <a:gd name="connsiteX46" fmla="*/ 5471501 w 6459988"/>
              <a:gd name="connsiteY46" fmla="*/ 3462221 h 5753325"/>
              <a:gd name="connsiteX47" fmla="*/ 5465154 w 6459988"/>
              <a:gd name="connsiteY47" fmla="*/ 3541065 h 5753325"/>
              <a:gd name="connsiteX48" fmla="*/ 5437889 w 6459988"/>
              <a:gd name="connsiteY48" fmla="*/ 3559927 h 5753325"/>
              <a:gd name="connsiteX49" fmla="*/ 5432770 w 6459988"/>
              <a:gd name="connsiteY49" fmla="*/ 3562948 h 5753325"/>
              <a:gd name="connsiteX50" fmla="*/ 5406795 w 6459988"/>
              <a:gd name="connsiteY50" fmla="*/ 3578594 h 5753325"/>
              <a:gd name="connsiteX51" fmla="*/ 5381495 w 6459988"/>
              <a:gd name="connsiteY51" fmla="*/ 3599883 h 5753325"/>
              <a:gd name="connsiteX52" fmla="*/ 5363689 w 6459988"/>
              <a:gd name="connsiteY52" fmla="*/ 3633299 h 5753325"/>
              <a:gd name="connsiteX53" fmla="*/ 5291870 w 6459988"/>
              <a:gd name="connsiteY53" fmla="*/ 3799039 h 5753325"/>
              <a:gd name="connsiteX54" fmla="*/ 5241600 w 6459988"/>
              <a:gd name="connsiteY54" fmla="*/ 3894238 h 5753325"/>
              <a:gd name="connsiteX55" fmla="*/ 5211041 w 6459988"/>
              <a:gd name="connsiteY55" fmla="*/ 3924184 h 5753325"/>
              <a:gd name="connsiteX56" fmla="*/ 5176073 w 6459988"/>
              <a:gd name="connsiteY56" fmla="*/ 3970179 h 5753325"/>
              <a:gd name="connsiteX57" fmla="*/ 5172826 w 6459988"/>
              <a:gd name="connsiteY57" fmla="*/ 3991773 h 5753325"/>
              <a:gd name="connsiteX58" fmla="*/ 5157053 w 6459988"/>
              <a:gd name="connsiteY58" fmla="*/ 3997708 h 5753325"/>
              <a:gd name="connsiteX59" fmla="*/ 5127922 w 6459988"/>
              <a:gd name="connsiteY59" fmla="*/ 4022660 h 5753325"/>
              <a:gd name="connsiteX60" fmla="*/ 5020872 w 6459988"/>
              <a:gd name="connsiteY60" fmla="*/ 4075951 h 5753325"/>
              <a:gd name="connsiteX61" fmla="*/ 4991410 w 6459988"/>
              <a:gd name="connsiteY61" fmla="*/ 4087598 h 5753325"/>
              <a:gd name="connsiteX62" fmla="*/ 4930112 w 6459988"/>
              <a:gd name="connsiteY62" fmla="*/ 4138459 h 5753325"/>
              <a:gd name="connsiteX63" fmla="*/ 4834224 w 6459988"/>
              <a:gd name="connsiteY63" fmla="*/ 4231643 h 5753325"/>
              <a:gd name="connsiteX64" fmla="*/ 4812599 w 6459988"/>
              <a:gd name="connsiteY64" fmla="*/ 4249449 h 5753325"/>
              <a:gd name="connsiteX65" fmla="*/ 4789188 w 6459988"/>
              <a:gd name="connsiteY65" fmla="*/ 4256678 h 5753325"/>
              <a:gd name="connsiteX66" fmla="*/ 4779554 w 6459988"/>
              <a:gd name="connsiteY66" fmla="*/ 4251313 h 5753325"/>
              <a:gd name="connsiteX67" fmla="*/ 4766885 w 6459988"/>
              <a:gd name="connsiteY67" fmla="*/ 4259812 h 5753325"/>
              <a:gd name="connsiteX68" fmla="*/ 4762510 w 6459988"/>
              <a:gd name="connsiteY68" fmla="*/ 4260383 h 5753325"/>
              <a:gd name="connsiteX69" fmla="*/ 4738416 w 6459988"/>
              <a:gd name="connsiteY69" fmla="*/ 4265355 h 5753325"/>
              <a:gd name="connsiteX70" fmla="*/ 4712007 w 6459988"/>
              <a:gd name="connsiteY70" fmla="*/ 4317892 h 5753325"/>
              <a:gd name="connsiteX71" fmla="*/ 4658930 w 6459988"/>
              <a:gd name="connsiteY71" fmla="*/ 4348041 h 5753325"/>
              <a:gd name="connsiteX72" fmla="*/ 4443526 w 6459988"/>
              <a:gd name="connsiteY72" fmla="*/ 4507851 h 5753325"/>
              <a:gd name="connsiteX73" fmla="*/ 4289766 w 6459988"/>
              <a:gd name="connsiteY73" fmla="*/ 4711450 h 5753325"/>
              <a:gd name="connsiteX74" fmla="*/ 4150870 w 6459988"/>
              <a:gd name="connsiteY74" fmla="*/ 4818480 h 5753325"/>
              <a:gd name="connsiteX75" fmla="*/ 4006639 w 6459988"/>
              <a:gd name="connsiteY75" fmla="*/ 4933815 h 5753325"/>
              <a:gd name="connsiteX76" fmla="*/ 3298210 w 6459988"/>
              <a:gd name="connsiteY76" fmla="*/ 5070790 h 5753325"/>
              <a:gd name="connsiteX77" fmla="*/ 2947678 w 6459988"/>
              <a:gd name="connsiteY77" fmla="*/ 5117869 h 5753325"/>
              <a:gd name="connsiteX78" fmla="*/ 2822169 w 6459988"/>
              <a:gd name="connsiteY78" fmla="*/ 5129396 h 5753325"/>
              <a:gd name="connsiteX79" fmla="*/ 2538773 w 6459988"/>
              <a:gd name="connsiteY79" fmla="*/ 5313397 h 5753325"/>
              <a:gd name="connsiteX80" fmla="*/ 2014500 w 6459988"/>
              <a:gd name="connsiteY80" fmla="*/ 5519744 h 5753325"/>
              <a:gd name="connsiteX81" fmla="*/ 1934391 w 6459988"/>
              <a:gd name="connsiteY81" fmla="*/ 5591335 h 5753325"/>
              <a:gd name="connsiteX82" fmla="*/ 1892550 w 6459988"/>
              <a:gd name="connsiteY82" fmla="*/ 5649708 h 5753325"/>
              <a:gd name="connsiteX83" fmla="*/ 1854769 w 6459988"/>
              <a:gd name="connsiteY83" fmla="*/ 5647691 h 5753325"/>
              <a:gd name="connsiteX84" fmla="*/ 1809461 w 6459988"/>
              <a:gd name="connsiteY84" fmla="*/ 5648628 h 5753325"/>
              <a:gd name="connsiteX85" fmla="*/ 1745150 w 6459988"/>
              <a:gd name="connsiteY85" fmla="*/ 5693879 h 5753325"/>
              <a:gd name="connsiteX86" fmla="*/ 1713375 w 6459988"/>
              <a:gd name="connsiteY86" fmla="*/ 5684672 h 5753325"/>
              <a:gd name="connsiteX87" fmla="*/ 1707808 w 6459988"/>
              <a:gd name="connsiteY87" fmla="*/ 5682611 h 5753325"/>
              <a:gd name="connsiteX88" fmla="*/ 1679313 w 6459988"/>
              <a:gd name="connsiteY88" fmla="*/ 5672360 h 5753325"/>
              <a:gd name="connsiteX89" fmla="*/ 1646933 w 6459988"/>
              <a:gd name="connsiteY89" fmla="*/ 5666227 h 5753325"/>
              <a:gd name="connsiteX90" fmla="*/ 1610055 w 6459988"/>
              <a:gd name="connsiteY90" fmla="*/ 5673643 h 5753325"/>
              <a:gd name="connsiteX91" fmla="*/ 1437641 w 6459988"/>
              <a:gd name="connsiteY91" fmla="*/ 5723266 h 5753325"/>
              <a:gd name="connsiteX92" fmla="*/ 1332869 w 6459988"/>
              <a:gd name="connsiteY92" fmla="*/ 5744752 h 5753325"/>
              <a:gd name="connsiteX93" fmla="*/ 1290525 w 6459988"/>
              <a:gd name="connsiteY93" fmla="*/ 5740036 h 5753325"/>
              <a:gd name="connsiteX94" fmla="*/ 1233107 w 6459988"/>
              <a:gd name="connsiteY94" fmla="*/ 5742106 h 5753325"/>
              <a:gd name="connsiteX95" fmla="*/ 1214532 w 6459988"/>
              <a:gd name="connsiteY95" fmla="*/ 5753325 h 5753325"/>
              <a:gd name="connsiteX96" fmla="*/ 1199955 w 6459988"/>
              <a:gd name="connsiteY96" fmla="*/ 5744831 h 5753325"/>
              <a:gd name="connsiteX97" fmla="*/ 1162337 w 6459988"/>
              <a:gd name="connsiteY97" fmla="*/ 5738048 h 5753325"/>
              <a:gd name="connsiteX98" fmla="*/ 1053457 w 6459988"/>
              <a:gd name="connsiteY98" fmla="*/ 5688676 h 5753325"/>
              <a:gd name="connsiteX99" fmla="*/ 1025798 w 6459988"/>
              <a:gd name="connsiteY99" fmla="*/ 5673166 h 5753325"/>
              <a:gd name="connsiteX100" fmla="*/ 947900 w 6459988"/>
              <a:gd name="connsiteY100" fmla="*/ 5657848 h 5753325"/>
              <a:gd name="connsiteX101" fmla="*/ 815627 w 6459988"/>
              <a:gd name="connsiteY101" fmla="*/ 5642557 h 5753325"/>
              <a:gd name="connsiteX102" fmla="*/ 788251 w 6459988"/>
              <a:gd name="connsiteY102" fmla="*/ 5637065 h 5753325"/>
              <a:gd name="connsiteX103" fmla="*/ 767822 w 6459988"/>
              <a:gd name="connsiteY103" fmla="*/ 5623450 h 5753325"/>
              <a:gd name="connsiteX104" fmla="*/ 765791 w 6459988"/>
              <a:gd name="connsiteY104" fmla="*/ 5612539 h 5753325"/>
              <a:gd name="connsiteX105" fmla="*/ 751230 w 6459988"/>
              <a:gd name="connsiteY105" fmla="*/ 5608092 h 5753325"/>
              <a:gd name="connsiteX106" fmla="*/ 748008 w 6459988"/>
              <a:gd name="connsiteY106" fmla="*/ 5605052 h 5753325"/>
              <a:gd name="connsiteX107" fmla="*/ 728871 w 6459988"/>
              <a:gd name="connsiteY107" fmla="*/ 5589469 h 5753325"/>
              <a:gd name="connsiteX108" fmla="*/ 671898 w 6459988"/>
              <a:gd name="connsiteY108" fmla="*/ 5602363 h 5753325"/>
              <a:gd name="connsiteX109" fmla="*/ 615065 w 6459988"/>
              <a:gd name="connsiteY109" fmla="*/ 5580257 h 5753325"/>
              <a:gd name="connsiteX110" fmla="*/ 355785 w 6459988"/>
              <a:gd name="connsiteY110" fmla="*/ 5514383 h 5753325"/>
              <a:gd name="connsiteX111" fmla="*/ 102269 w 6459988"/>
              <a:gd name="connsiteY111" fmla="*/ 5524347 h 5753325"/>
              <a:gd name="connsiteX112" fmla="*/ 13160 w 6459988"/>
              <a:gd name="connsiteY112" fmla="*/ 5514159 h 5753325"/>
              <a:gd name="connsiteX113" fmla="*/ 0 w 6459988"/>
              <a:gd name="connsiteY113" fmla="*/ 5511735 h 5753325"/>
              <a:gd name="connsiteX114" fmla="*/ 0 w 6459988"/>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344988 w 6459988"/>
              <a:gd name="connsiteY10" fmla="*/ 697330 h 5753325"/>
              <a:gd name="connsiteX11" fmla="*/ 6447445 w 6459988"/>
              <a:gd name="connsiteY11" fmla="*/ 780003 h 5753325"/>
              <a:gd name="connsiteX12" fmla="*/ 6426552 w 6459988"/>
              <a:gd name="connsiteY12" fmla="*/ 845805 h 5753325"/>
              <a:gd name="connsiteX13" fmla="*/ 6434072 w 6459988"/>
              <a:gd name="connsiteY13" fmla="*/ 910733 h 5753325"/>
              <a:gd name="connsiteX14" fmla="*/ 6432570 w 6459988"/>
              <a:gd name="connsiteY14" fmla="*/ 983394 h 5753325"/>
              <a:gd name="connsiteX15" fmla="*/ 6431878 w 6459988"/>
              <a:gd name="connsiteY15" fmla="*/ 1026728 h 5753325"/>
              <a:gd name="connsiteX16" fmla="*/ 6414269 w 6459988"/>
              <a:gd name="connsiteY16" fmla="*/ 1151111 h 5753325"/>
              <a:gd name="connsiteX17" fmla="*/ 6371722 w 6459988"/>
              <a:gd name="connsiteY17" fmla="*/ 1318080 h 5753325"/>
              <a:gd name="connsiteX18" fmla="*/ 6356023 w 6459988"/>
              <a:gd name="connsiteY18" fmla="*/ 1356227 h 5753325"/>
              <a:gd name="connsiteX19" fmla="*/ 6356157 w 6459988"/>
              <a:gd name="connsiteY19" fmla="*/ 1361967 h 5753325"/>
              <a:gd name="connsiteX20" fmla="*/ 6350613 w 6459988"/>
              <a:gd name="connsiteY20" fmla="*/ 1393569 h 5753325"/>
              <a:gd name="connsiteX21" fmla="*/ 6357062 w 6459988"/>
              <a:gd name="connsiteY21" fmla="*/ 1444071 h 5753325"/>
              <a:gd name="connsiteX22" fmla="*/ 6364832 w 6459988"/>
              <a:gd name="connsiteY22" fmla="*/ 1478763 h 5753325"/>
              <a:gd name="connsiteX23" fmla="*/ 6369745 w 6459988"/>
              <a:gd name="connsiteY23" fmla="*/ 1495680 h 5753325"/>
              <a:gd name="connsiteX24" fmla="*/ 6370898 w 6459988"/>
              <a:gd name="connsiteY24" fmla="*/ 1513331 h 5753325"/>
              <a:gd name="connsiteX25" fmla="*/ 6368801 w 6459988"/>
              <a:gd name="connsiteY25" fmla="*/ 1527414 h 5753325"/>
              <a:gd name="connsiteX26" fmla="*/ 6359177 w 6459988"/>
              <a:gd name="connsiteY26" fmla="*/ 1639513 h 5753325"/>
              <a:gd name="connsiteX27" fmla="*/ 6299489 w 6459988"/>
              <a:gd name="connsiteY27" fmla="*/ 1784860 h 5753325"/>
              <a:gd name="connsiteX28" fmla="*/ 6267878 w 6459988"/>
              <a:gd name="connsiteY28" fmla="*/ 1858572 h 5753325"/>
              <a:gd name="connsiteX29" fmla="*/ 6251146 w 6459988"/>
              <a:gd name="connsiteY29" fmla="*/ 1926167 h 5753325"/>
              <a:gd name="connsiteX30" fmla="*/ 6210686 w 6459988"/>
              <a:gd name="connsiteY30" fmla="*/ 2014834 h 5753325"/>
              <a:gd name="connsiteX31" fmla="*/ 6106652 w 6459988"/>
              <a:gd name="connsiteY31" fmla="*/ 2150572 h 5753325"/>
              <a:gd name="connsiteX32" fmla="*/ 6097813 w 6459988"/>
              <a:gd name="connsiteY32" fmla="*/ 2172208 h 5753325"/>
              <a:gd name="connsiteX33" fmla="*/ 6095990 w 6459988"/>
              <a:gd name="connsiteY33" fmla="*/ 2181185 h 5753325"/>
              <a:gd name="connsiteX34" fmla="*/ 6090126 w 6459988"/>
              <a:gd name="connsiteY34" fmla="*/ 2192533 h 5753325"/>
              <a:gd name="connsiteX35" fmla="*/ 6089503 w 6459988"/>
              <a:gd name="connsiteY35" fmla="*/ 2192543 h 5753325"/>
              <a:gd name="connsiteX36" fmla="*/ 6084946 w 6459988"/>
              <a:gd name="connsiteY36" fmla="*/ 2203694 h 5753325"/>
              <a:gd name="connsiteX37" fmla="*/ 5987861 w 6459988"/>
              <a:gd name="connsiteY37" fmla="*/ 2304868 h 5753325"/>
              <a:gd name="connsiteX38" fmla="*/ 5973439 w 6459988"/>
              <a:gd name="connsiteY38" fmla="*/ 2385635 h 5753325"/>
              <a:gd name="connsiteX39" fmla="*/ 5916727 w 6459988"/>
              <a:gd name="connsiteY39" fmla="*/ 2458777 h 5753325"/>
              <a:gd name="connsiteX40" fmla="*/ 5856524 w 6459988"/>
              <a:gd name="connsiteY40" fmla="*/ 2583281 h 5753325"/>
              <a:gd name="connsiteX41" fmla="*/ 5838091 w 6459988"/>
              <a:gd name="connsiteY41" fmla="*/ 2753474 h 5753325"/>
              <a:gd name="connsiteX42" fmla="*/ 5777471 w 6459988"/>
              <a:gd name="connsiteY42" fmla="*/ 2901570 h 5753325"/>
              <a:gd name="connsiteX43" fmla="*/ 5723992 w 6459988"/>
              <a:gd name="connsiteY43" fmla="*/ 2998752 h 5753325"/>
              <a:gd name="connsiteX44" fmla="*/ 5557886 w 6459988"/>
              <a:gd name="connsiteY44" fmla="*/ 3329735 h 5753325"/>
              <a:gd name="connsiteX45" fmla="*/ 5471501 w 6459988"/>
              <a:gd name="connsiteY45" fmla="*/ 3462221 h 5753325"/>
              <a:gd name="connsiteX46" fmla="*/ 5465154 w 6459988"/>
              <a:gd name="connsiteY46" fmla="*/ 3541065 h 5753325"/>
              <a:gd name="connsiteX47" fmla="*/ 5437889 w 6459988"/>
              <a:gd name="connsiteY47" fmla="*/ 3559927 h 5753325"/>
              <a:gd name="connsiteX48" fmla="*/ 5432770 w 6459988"/>
              <a:gd name="connsiteY48" fmla="*/ 3562948 h 5753325"/>
              <a:gd name="connsiteX49" fmla="*/ 5406795 w 6459988"/>
              <a:gd name="connsiteY49" fmla="*/ 3578594 h 5753325"/>
              <a:gd name="connsiteX50" fmla="*/ 5381495 w 6459988"/>
              <a:gd name="connsiteY50" fmla="*/ 3599883 h 5753325"/>
              <a:gd name="connsiteX51" fmla="*/ 5363689 w 6459988"/>
              <a:gd name="connsiteY51" fmla="*/ 3633299 h 5753325"/>
              <a:gd name="connsiteX52" fmla="*/ 5291870 w 6459988"/>
              <a:gd name="connsiteY52" fmla="*/ 3799039 h 5753325"/>
              <a:gd name="connsiteX53" fmla="*/ 5241600 w 6459988"/>
              <a:gd name="connsiteY53" fmla="*/ 3894238 h 5753325"/>
              <a:gd name="connsiteX54" fmla="*/ 5211041 w 6459988"/>
              <a:gd name="connsiteY54" fmla="*/ 3924184 h 5753325"/>
              <a:gd name="connsiteX55" fmla="*/ 5176073 w 6459988"/>
              <a:gd name="connsiteY55" fmla="*/ 3970179 h 5753325"/>
              <a:gd name="connsiteX56" fmla="*/ 5172826 w 6459988"/>
              <a:gd name="connsiteY56" fmla="*/ 3991773 h 5753325"/>
              <a:gd name="connsiteX57" fmla="*/ 5157053 w 6459988"/>
              <a:gd name="connsiteY57" fmla="*/ 3997708 h 5753325"/>
              <a:gd name="connsiteX58" fmla="*/ 5127922 w 6459988"/>
              <a:gd name="connsiteY58" fmla="*/ 4022660 h 5753325"/>
              <a:gd name="connsiteX59" fmla="*/ 5020872 w 6459988"/>
              <a:gd name="connsiteY59" fmla="*/ 4075951 h 5753325"/>
              <a:gd name="connsiteX60" fmla="*/ 4991410 w 6459988"/>
              <a:gd name="connsiteY60" fmla="*/ 4087598 h 5753325"/>
              <a:gd name="connsiteX61" fmla="*/ 4930112 w 6459988"/>
              <a:gd name="connsiteY61" fmla="*/ 4138459 h 5753325"/>
              <a:gd name="connsiteX62" fmla="*/ 4834224 w 6459988"/>
              <a:gd name="connsiteY62" fmla="*/ 4231643 h 5753325"/>
              <a:gd name="connsiteX63" fmla="*/ 4812599 w 6459988"/>
              <a:gd name="connsiteY63" fmla="*/ 4249449 h 5753325"/>
              <a:gd name="connsiteX64" fmla="*/ 4789188 w 6459988"/>
              <a:gd name="connsiteY64" fmla="*/ 4256678 h 5753325"/>
              <a:gd name="connsiteX65" fmla="*/ 4779554 w 6459988"/>
              <a:gd name="connsiteY65" fmla="*/ 4251313 h 5753325"/>
              <a:gd name="connsiteX66" fmla="*/ 4766885 w 6459988"/>
              <a:gd name="connsiteY66" fmla="*/ 4259812 h 5753325"/>
              <a:gd name="connsiteX67" fmla="*/ 4762510 w 6459988"/>
              <a:gd name="connsiteY67" fmla="*/ 4260383 h 5753325"/>
              <a:gd name="connsiteX68" fmla="*/ 4738416 w 6459988"/>
              <a:gd name="connsiteY68" fmla="*/ 4265355 h 5753325"/>
              <a:gd name="connsiteX69" fmla="*/ 4712007 w 6459988"/>
              <a:gd name="connsiteY69" fmla="*/ 4317892 h 5753325"/>
              <a:gd name="connsiteX70" fmla="*/ 4658930 w 6459988"/>
              <a:gd name="connsiteY70" fmla="*/ 4348041 h 5753325"/>
              <a:gd name="connsiteX71" fmla="*/ 4443526 w 6459988"/>
              <a:gd name="connsiteY71" fmla="*/ 4507851 h 5753325"/>
              <a:gd name="connsiteX72" fmla="*/ 4289766 w 6459988"/>
              <a:gd name="connsiteY72" fmla="*/ 4711450 h 5753325"/>
              <a:gd name="connsiteX73" fmla="*/ 4150870 w 6459988"/>
              <a:gd name="connsiteY73" fmla="*/ 4818480 h 5753325"/>
              <a:gd name="connsiteX74" fmla="*/ 4006639 w 6459988"/>
              <a:gd name="connsiteY74" fmla="*/ 4933815 h 5753325"/>
              <a:gd name="connsiteX75" fmla="*/ 3298210 w 6459988"/>
              <a:gd name="connsiteY75" fmla="*/ 5070790 h 5753325"/>
              <a:gd name="connsiteX76" fmla="*/ 2947678 w 6459988"/>
              <a:gd name="connsiteY76" fmla="*/ 5117869 h 5753325"/>
              <a:gd name="connsiteX77" fmla="*/ 2822169 w 6459988"/>
              <a:gd name="connsiteY77" fmla="*/ 5129396 h 5753325"/>
              <a:gd name="connsiteX78" fmla="*/ 2538773 w 6459988"/>
              <a:gd name="connsiteY78" fmla="*/ 5313397 h 5753325"/>
              <a:gd name="connsiteX79" fmla="*/ 2014500 w 6459988"/>
              <a:gd name="connsiteY79" fmla="*/ 5519744 h 5753325"/>
              <a:gd name="connsiteX80" fmla="*/ 1934391 w 6459988"/>
              <a:gd name="connsiteY80" fmla="*/ 5591335 h 5753325"/>
              <a:gd name="connsiteX81" fmla="*/ 1892550 w 6459988"/>
              <a:gd name="connsiteY81" fmla="*/ 5649708 h 5753325"/>
              <a:gd name="connsiteX82" fmla="*/ 1854769 w 6459988"/>
              <a:gd name="connsiteY82" fmla="*/ 5647691 h 5753325"/>
              <a:gd name="connsiteX83" fmla="*/ 1809461 w 6459988"/>
              <a:gd name="connsiteY83" fmla="*/ 5648628 h 5753325"/>
              <a:gd name="connsiteX84" fmla="*/ 1745150 w 6459988"/>
              <a:gd name="connsiteY84" fmla="*/ 5693879 h 5753325"/>
              <a:gd name="connsiteX85" fmla="*/ 1713375 w 6459988"/>
              <a:gd name="connsiteY85" fmla="*/ 5684672 h 5753325"/>
              <a:gd name="connsiteX86" fmla="*/ 1707808 w 6459988"/>
              <a:gd name="connsiteY86" fmla="*/ 5682611 h 5753325"/>
              <a:gd name="connsiteX87" fmla="*/ 1679313 w 6459988"/>
              <a:gd name="connsiteY87" fmla="*/ 5672360 h 5753325"/>
              <a:gd name="connsiteX88" fmla="*/ 1646933 w 6459988"/>
              <a:gd name="connsiteY88" fmla="*/ 5666227 h 5753325"/>
              <a:gd name="connsiteX89" fmla="*/ 1610055 w 6459988"/>
              <a:gd name="connsiteY89" fmla="*/ 5673643 h 5753325"/>
              <a:gd name="connsiteX90" fmla="*/ 1437641 w 6459988"/>
              <a:gd name="connsiteY90" fmla="*/ 5723266 h 5753325"/>
              <a:gd name="connsiteX91" fmla="*/ 1332869 w 6459988"/>
              <a:gd name="connsiteY91" fmla="*/ 5744752 h 5753325"/>
              <a:gd name="connsiteX92" fmla="*/ 1290525 w 6459988"/>
              <a:gd name="connsiteY92" fmla="*/ 5740036 h 5753325"/>
              <a:gd name="connsiteX93" fmla="*/ 1233107 w 6459988"/>
              <a:gd name="connsiteY93" fmla="*/ 5742106 h 5753325"/>
              <a:gd name="connsiteX94" fmla="*/ 1214532 w 6459988"/>
              <a:gd name="connsiteY94" fmla="*/ 5753325 h 5753325"/>
              <a:gd name="connsiteX95" fmla="*/ 1199955 w 6459988"/>
              <a:gd name="connsiteY95" fmla="*/ 5744831 h 5753325"/>
              <a:gd name="connsiteX96" fmla="*/ 1162337 w 6459988"/>
              <a:gd name="connsiteY96" fmla="*/ 5738048 h 5753325"/>
              <a:gd name="connsiteX97" fmla="*/ 1053457 w 6459988"/>
              <a:gd name="connsiteY97" fmla="*/ 5688676 h 5753325"/>
              <a:gd name="connsiteX98" fmla="*/ 1025798 w 6459988"/>
              <a:gd name="connsiteY98" fmla="*/ 5673166 h 5753325"/>
              <a:gd name="connsiteX99" fmla="*/ 947900 w 6459988"/>
              <a:gd name="connsiteY99" fmla="*/ 5657848 h 5753325"/>
              <a:gd name="connsiteX100" fmla="*/ 815627 w 6459988"/>
              <a:gd name="connsiteY100" fmla="*/ 5642557 h 5753325"/>
              <a:gd name="connsiteX101" fmla="*/ 788251 w 6459988"/>
              <a:gd name="connsiteY101" fmla="*/ 5637065 h 5753325"/>
              <a:gd name="connsiteX102" fmla="*/ 767822 w 6459988"/>
              <a:gd name="connsiteY102" fmla="*/ 5623450 h 5753325"/>
              <a:gd name="connsiteX103" fmla="*/ 765791 w 6459988"/>
              <a:gd name="connsiteY103" fmla="*/ 5612539 h 5753325"/>
              <a:gd name="connsiteX104" fmla="*/ 751230 w 6459988"/>
              <a:gd name="connsiteY104" fmla="*/ 5608092 h 5753325"/>
              <a:gd name="connsiteX105" fmla="*/ 748008 w 6459988"/>
              <a:gd name="connsiteY105" fmla="*/ 5605052 h 5753325"/>
              <a:gd name="connsiteX106" fmla="*/ 728871 w 6459988"/>
              <a:gd name="connsiteY106" fmla="*/ 5589469 h 5753325"/>
              <a:gd name="connsiteX107" fmla="*/ 671898 w 6459988"/>
              <a:gd name="connsiteY107" fmla="*/ 5602363 h 5753325"/>
              <a:gd name="connsiteX108" fmla="*/ 615065 w 6459988"/>
              <a:gd name="connsiteY108" fmla="*/ 5580257 h 5753325"/>
              <a:gd name="connsiteX109" fmla="*/ 355785 w 6459988"/>
              <a:gd name="connsiteY109" fmla="*/ 5514383 h 5753325"/>
              <a:gd name="connsiteX110" fmla="*/ 102269 w 6459988"/>
              <a:gd name="connsiteY110" fmla="*/ 5524347 h 5753325"/>
              <a:gd name="connsiteX111" fmla="*/ 13160 w 6459988"/>
              <a:gd name="connsiteY111" fmla="*/ 5514159 h 5753325"/>
              <a:gd name="connsiteX112" fmla="*/ 0 w 6459988"/>
              <a:gd name="connsiteY112" fmla="*/ 5511735 h 5753325"/>
              <a:gd name="connsiteX113" fmla="*/ 0 w 6459988"/>
              <a:gd name="connsiteY113"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344988 w 6459988"/>
              <a:gd name="connsiteY9" fmla="*/ 697330 h 5753325"/>
              <a:gd name="connsiteX10" fmla="*/ 6447445 w 6459988"/>
              <a:gd name="connsiteY10" fmla="*/ 780003 h 5753325"/>
              <a:gd name="connsiteX11" fmla="*/ 6426552 w 6459988"/>
              <a:gd name="connsiteY11" fmla="*/ 845805 h 5753325"/>
              <a:gd name="connsiteX12" fmla="*/ 6434072 w 6459988"/>
              <a:gd name="connsiteY12" fmla="*/ 910733 h 5753325"/>
              <a:gd name="connsiteX13" fmla="*/ 6432570 w 6459988"/>
              <a:gd name="connsiteY13" fmla="*/ 983394 h 5753325"/>
              <a:gd name="connsiteX14" fmla="*/ 6431878 w 6459988"/>
              <a:gd name="connsiteY14" fmla="*/ 1026728 h 5753325"/>
              <a:gd name="connsiteX15" fmla="*/ 6414269 w 6459988"/>
              <a:gd name="connsiteY15" fmla="*/ 1151111 h 5753325"/>
              <a:gd name="connsiteX16" fmla="*/ 6371722 w 6459988"/>
              <a:gd name="connsiteY16" fmla="*/ 1318080 h 5753325"/>
              <a:gd name="connsiteX17" fmla="*/ 6356023 w 6459988"/>
              <a:gd name="connsiteY17" fmla="*/ 1356227 h 5753325"/>
              <a:gd name="connsiteX18" fmla="*/ 6356157 w 6459988"/>
              <a:gd name="connsiteY18" fmla="*/ 1361967 h 5753325"/>
              <a:gd name="connsiteX19" fmla="*/ 6350613 w 6459988"/>
              <a:gd name="connsiteY19" fmla="*/ 1393569 h 5753325"/>
              <a:gd name="connsiteX20" fmla="*/ 6357062 w 6459988"/>
              <a:gd name="connsiteY20" fmla="*/ 1444071 h 5753325"/>
              <a:gd name="connsiteX21" fmla="*/ 6364832 w 6459988"/>
              <a:gd name="connsiteY21" fmla="*/ 1478763 h 5753325"/>
              <a:gd name="connsiteX22" fmla="*/ 6369745 w 6459988"/>
              <a:gd name="connsiteY22" fmla="*/ 1495680 h 5753325"/>
              <a:gd name="connsiteX23" fmla="*/ 6370898 w 6459988"/>
              <a:gd name="connsiteY23" fmla="*/ 1513331 h 5753325"/>
              <a:gd name="connsiteX24" fmla="*/ 6368801 w 6459988"/>
              <a:gd name="connsiteY24" fmla="*/ 1527414 h 5753325"/>
              <a:gd name="connsiteX25" fmla="*/ 6359177 w 6459988"/>
              <a:gd name="connsiteY25" fmla="*/ 1639513 h 5753325"/>
              <a:gd name="connsiteX26" fmla="*/ 6299489 w 6459988"/>
              <a:gd name="connsiteY26" fmla="*/ 1784860 h 5753325"/>
              <a:gd name="connsiteX27" fmla="*/ 6267878 w 6459988"/>
              <a:gd name="connsiteY27" fmla="*/ 1858572 h 5753325"/>
              <a:gd name="connsiteX28" fmla="*/ 6251146 w 6459988"/>
              <a:gd name="connsiteY28" fmla="*/ 1926167 h 5753325"/>
              <a:gd name="connsiteX29" fmla="*/ 6210686 w 6459988"/>
              <a:gd name="connsiteY29" fmla="*/ 2014834 h 5753325"/>
              <a:gd name="connsiteX30" fmla="*/ 6106652 w 6459988"/>
              <a:gd name="connsiteY30" fmla="*/ 2150572 h 5753325"/>
              <a:gd name="connsiteX31" fmla="*/ 6097813 w 6459988"/>
              <a:gd name="connsiteY31" fmla="*/ 2172208 h 5753325"/>
              <a:gd name="connsiteX32" fmla="*/ 6095990 w 6459988"/>
              <a:gd name="connsiteY32" fmla="*/ 2181185 h 5753325"/>
              <a:gd name="connsiteX33" fmla="*/ 6090126 w 6459988"/>
              <a:gd name="connsiteY33" fmla="*/ 2192533 h 5753325"/>
              <a:gd name="connsiteX34" fmla="*/ 6089503 w 6459988"/>
              <a:gd name="connsiteY34" fmla="*/ 2192543 h 5753325"/>
              <a:gd name="connsiteX35" fmla="*/ 6084946 w 6459988"/>
              <a:gd name="connsiteY35" fmla="*/ 2203694 h 5753325"/>
              <a:gd name="connsiteX36" fmla="*/ 5987861 w 6459988"/>
              <a:gd name="connsiteY36" fmla="*/ 2304868 h 5753325"/>
              <a:gd name="connsiteX37" fmla="*/ 5973439 w 6459988"/>
              <a:gd name="connsiteY37" fmla="*/ 2385635 h 5753325"/>
              <a:gd name="connsiteX38" fmla="*/ 5916727 w 6459988"/>
              <a:gd name="connsiteY38" fmla="*/ 2458777 h 5753325"/>
              <a:gd name="connsiteX39" fmla="*/ 5856524 w 6459988"/>
              <a:gd name="connsiteY39" fmla="*/ 2583281 h 5753325"/>
              <a:gd name="connsiteX40" fmla="*/ 5838091 w 6459988"/>
              <a:gd name="connsiteY40" fmla="*/ 2753474 h 5753325"/>
              <a:gd name="connsiteX41" fmla="*/ 5777471 w 6459988"/>
              <a:gd name="connsiteY41" fmla="*/ 2901570 h 5753325"/>
              <a:gd name="connsiteX42" fmla="*/ 5723992 w 6459988"/>
              <a:gd name="connsiteY42" fmla="*/ 2998752 h 5753325"/>
              <a:gd name="connsiteX43" fmla="*/ 5557886 w 6459988"/>
              <a:gd name="connsiteY43" fmla="*/ 3329735 h 5753325"/>
              <a:gd name="connsiteX44" fmla="*/ 5471501 w 6459988"/>
              <a:gd name="connsiteY44" fmla="*/ 3462221 h 5753325"/>
              <a:gd name="connsiteX45" fmla="*/ 5465154 w 6459988"/>
              <a:gd name="connsiteY45" fmla="*/ 3541065 h 5753325"/>
              <a:gd name="connsiteX46" fmla="*/ 5437889 w 6459988"/>
              <a:gd name="connsiteY46" fmla="*/ 3559927 h 5753325"/>
              <a:gd name="connsiteX47" fmla="*/ 5432770 w 6459988"/>
              <a:gd name="connsiteY47" fmla="*/ 3562948 h 5753325"/>
              <a:gd name="connsiteX48" fmla="*/ 5406795 w 6459988"/>
              <a:gd name="connsiteY48" fmla="*/ 3578594 h 5753325"/>
              <a:gd name="connsiteX49" fmla="*/ 5381495 w 6459988"/>
              <a:gd name="connsiteY49" fmla="*/ 3599883 h 5753325"/>
              <a:gd name="connsiteX50" fmla="*/ 5363689 w 6459988"/>
              <a:gd name="connsiteY50" fmla="*/ 3633299 h 5753325"/>
              <a:gd name="connsiteX51" fmla="*/ 5291870 w 6459988"/>
              <a:gd name="connsiteY51" fmla="*/ 3799039 h 5753325"/>
              <a:gd name="connsiteX52" fmla="*/ 5241600 w 6459988"/>
              <a:gd name="connsiteY52" fmla="*/ 3894238 h 5753325"/>
              <a:gd name="connsiteX53" fmla="*/ 5211041 w 6459988"/>
              <a:gd name="connsiteY53" fmla="*/ 3924184 h 5753325"/>
              <a:gd name="connsiteX54" fmla="*/ 5176073 w 6459988"/>
              <a:gd name="connsiteY54" fmla="*/ 3970179 h 5753325"/>
              <a:gd name="connsiteX55" fmla="*/ 5172826 w 6459988"/>
              <a:gd name="connsiteY55" fmla="*/ 3991773 h 5753325"/>
              <a:gd name="connsiteX56" fmla="*/ 5157053 w 6459988"/>
              <a:gd name="connsiteY56" fmla="*/ 3997708 h 5753325"/>
              <a:gd name="connsiteX57" fmla="*/ 5127922 w 6459988"/>
              <a:gd name="connsiteY57" fmla="*/ 4022660 h 5753325"/>
              <a:gd name="connsiteX58" fmla="*/ 5020872 w 6459988"/>
              <a:gd name="connsiteY58" fmla="*/ 4075951 h 5753325"/>
              <a:gd name="connsiteX59" fmla="*/ 4991410 w 6459988"/>
              <a:gd name="connsiteY59" fmla="*/ 4087598 h 5753325"/>
              <a:gd name="connsiteX60" fmla="*/ 4930112 w 6459988"/>
              <a:gd name="connsiteY60" fmla="*/ 4138459 h 5753325"/>
              <a:gd name="connsiteX61" fmla="*/ 4834224 w 6459988"/>
              <a:gd name="connsiteY61" fmla="*/ 4231643 h 5753325"/>
              <a:gd name="connsiteX62" fmla="*/ 4812599 w 6459988"/>
              <a:gd name="connsiteY62" fmla="*/ 4249449 h 5753325"/>
              <a:gd name="connsiteX63" fmla="*/ 4789188 w 6459988"/>
              <a:gd name="connsiteY63" fmla="*/ 4256678 h 5753325"/>
              <a:gd name="connsiteX64" fmla="*/ 4779554 w 6459988"/>
              <a:gd name="connsiteY64" fmla="*/ 4251313 h 5753325"/>
              <a:gd name="connsiteX65" fmla="*/ 4766885 w 6459988"/>
              <a:gd name="connsiteY65" fmla="*/ 4259812 h 5753325"/>
              <a:gd name="connsiteX66" fmla="*/ 4762510 w 6459988"/>
              <a:gd name="connsiteY66" fmla="*/ 4260383 h 5753325"/>
              <a:gd name="connsiteX67" fmla="*/ 4738416 w 6459988"/>
              <a:gd name="connsiteY67" fmla="*/ 4265355 h 5753325"/>
              <a:gd name="connsiteX68" fmla="*/ 4712007 w 6459988"/>
              <a:gd name="connsiteY68" fmla="*/ 4317892 h 5753325"/>
              <a:gd name="connsiteX69" fmla="*/ 4658930 w 6459988"/>
              <a:gd name="connsiteY69" fmla="*/ 4348041 h 5753325"/>
              <a:gd name="connsiteX70" fmla="*/ 4443526 w 6459988"/>
              <a:gd name="connsiteY70" fmla="*/ 4507851 h 5753325"/>
              <a:gd name="connsiteX71" fmla="*/ 4289766 w 6459988"/>
              <a:gd name="connsiteY71" fmla="*/ 4711450 h 5753325"/>
              <a:gd name="connsiteX72" fmla="*/ 4150870 w 6459988"/>
              <a:gd name="connsiteY72" fmla="*/ 4818480 h 5753325"/>
              <a:gd name="connsiteX73" fmla="*/ 4006639 w 6459988"/>
              <a:gd name="connsiteY73" fmla="*/ 4933815 h 5753325"/>
              <a:gd name="connsiteX74" fmla="*/ 3298210 w 6459988"/>
              <a:gd name="connsiteY74" fmla="*/ 5070790 h 5753325"/>
              <a:gd name="connsiteX75" fmla="*/ 2947678 w 6459988"/>
              <a:gd name="connsiteY75" fmla="*/ 5117869 h 5753325"/>
              <a:gd name="connsiteX76" fmla="*/ 2822169 w 6459988"/>
              <a:gd name="connsiteY76" fmla="*/ 5129396 h 5753325"/>
              <a:gd name="connsiteX77" fmla="*/ 2538773 w 6459988"/>
              <a:gd name="connsiteY77" fmla="*/ 5313397 h 5753325"/>
              <a:gd name="connsiteX78" fmla="*/ 2014500 w 6459988"/>
              <a:gd name="connsiteY78" fmla="*/ 5519744 h 5753325"/>
              <a:gd name="connsiteX79" fmla="*/ 1934391 w 6459988"/>
              <a:gd name="connsiteY79" fmla="*/ 5591335 h 5753325"/>
              <a:gd name="connsiteX80" fmla="*/ 1892550 w 6459988"/>
              <a:gd name="connsiteY80" fmla="*/ 5649708 h 5753325"/>
              <a:gd name="connsiteX81" fmla="*/ 1854769 w 6459988"/>
              <a:gd name="connsiteY81" fmla="*/ 5647691 h 5753325"/>
              <a:gd name="connsiteX82" fmla="*/ 1809461 w 6459988"/>
              <a:gd name="connsiteY82" fmla="*/ 5648628 h 5753325"/>
              <a:gd name="connsiteX83" fmla="*/ 1745150 w 6459988"/>
              <a:gd name="connsiteY83" fmla="*/ 5693879 h 5753325"/>
              <a:gd name="connsiteX84" fmla="*/ 1713375 w 6459988"/>
              <a:gd name="connsiteY84" fmla="*/ 5684672 h 5753325"/>
              <a:gd name="connsiteX85" fmla="*/ 1707808 w 6459988"/>
              <a:gd name="connsiteY85" fmla="*/ 5682611 h 5753325"/>
              <a:gd name="connsiteX86" fmla="*/ 1679313 w 6459988"/>
              <a:gd name="connsiteY86" fmla="*/ 5672360 h 5753325"/>
              <a:gd name="connsiteX87" fmla="*/ 1646933 w 6459988"/>
              <a:gd name="connsiteY87" fmla="*/ 5666227 h 5753325"/>
              <a:gd name="connsiteX88" fmla="*/ 1610055 w 6459988"/>
              <a:gd name="connsiteY88" fmla="*/ 5673643 h 5753325"/>
              <a:gd name="connsiteX89" fmla="*/ 1437641 w 6459988"/>
              <a:gd name="connsiteY89" fmla="*/ 5723266 h 5753325"/>
              <a:gd name="connsiteX90" fmla="*/ 1332869 w 6459988"/>
              <a:gd name="connsiteY90" fmla="*/ 5744752 h 5753325"/>
              <a:gd name="connsiteX91" fmla="*/ 1290525 w 6459988"/>
              <a:gd name="connsiteY91" fmla="*/ 5740036 h 5753325"/>
              <a:gd name="connsiteX92" fmla="*/ 1233107 w 6459988"/>
              <a:gd name="connsiteY92" fmla="*/ 5742106 h 5753325"/>
              <a:gd name="connsiteX93" fmla="*/ 1214532 w 6459988"/>
              <a:gd name="connsiteY93" fmla="*/ 5753325 h 5753325"/>
              <a:gd name="connsiteX94" fmla="*/ 1199955 w 6459988"/>
              <a:gd name="connsiteY94" fmla="*/ 5744831 h 5753325"/>
              <a:gd name="connsiteX95" fmla="*/ 1162337 w 6459988"/>
              <a:gd name="connsiteY95" fmla="*/ 5738048 h 5753325"/>
              <a:gd name="connsiteX96" fmla="*/ 1053457 w 6459988"/>
              <a:gd name="connsiteY96" fmla="*/ 5688676 h 5753325"/>
              <a:gd name="connsiteX97" fmla="*/ 1025798 w 6459988"/>
              <a:gd name="connsiteY97" fmla="*/ 5673166 h 5753325"/>
              <a:gd name="connsiteX98" fmla="*/ 947900 w 6459988"/>
              <a:gd name="connsiteY98" fmla="*/ 5657848 h 5753325"/>
              <a:gd name="connsiteX99" fmla="*/ 815627 w 6459988"/>
              <a:gd name="connsiteY99" fmla="*/ 5642557 h 5753325"/>
              <a:gd name="connsiteX100" fmla="*/ 788251 w 6459988"/>
              <a:gd name="connsiteY100" fmla="*/ 5637065 h 5753325"/>
              <a:gd name="connsiteX101" fmla="*/ 767822 w 6459988"/>
              <a:gd name="connsiteY101" fmla="*/ 5623450 h 5753325"/>
              <a:gd name="connsiteX102" fmla="*/ 765791 w 6459988"/>
              <a:gd name="connsiteY102" fmla="*/ 5612539 h 5753325"/>
              <a:gd name="connsiteX103" fmla="*/ 751230 w 6459988"/>
              <a:gd name="connsiteY103" fmla="*/ 5608092 h 5753325"/>
              <a:gd name="connsiteX104" fmla="*/ 748008 w 6459988"/>
              <a:gd name="connsiteY104" fmla="*/ 5605052 h 5753325"/>
              <a:gd name="connsiteX105" fmla="*/ 728871 w 6459988"/>
              <a:gd name="connsiteY105" fmla="*/ 5589469 h 5753325"/>
              <a:gd name="connsiteX106" fmla="*/ 671898 w 6459988"/>
              <a:gd name="connsiteY106" fmla="*/ 5602363 h 5753325"/>
              <a:gd name="connsiteX107" fmla="*/ 615065 w 6459988"/>
              <a:gd name="connsiteY107" fmla="*/ 5580257 h 5753325"/>
              <a:gd name="connsiteX108" fmla="*/ 355785 w 6459988"/>
              <a:gd name="connsiteY108" fmla="*/ 5514383 h 5753325"/>
              <a:gd name="connsiteX109" fmla="*/ 102269 w 6459988"/>
              <a:gd name="connsiteY109" fmla="*/ 5524347 h 5753325"/>
              <a:gd name="connsiteX110" fmla="*/ 13160 w 6459988"/>
              <a:gd name="connsiteY110" fmla="*/ 5514159 h 5753325"/>
              <a:gd name="connsiteX111" fmla="*/ 0 w 6459988"/>
              <a:gd name="connsiteY111" fmla="*/ 5511735 h 5753325"/>
              <a:gd name="connsiteX112" fmla="*/ 0 w 6459988"/>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447445 w 6447632"/>
              <a:gd name="connsiteY10" fmla="*/ 780003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05877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09888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3456"/>
              <a:gd name="connsiteY0" fmla="*/ 0 h 5753325"/>
              <a:gd name="connsiteX1" fmla="*/ 6438980 w 6443456"/>
              <a:gd name="connsiteY1" fmla="*/ 0 h 5753325"/>
              <a:gd name="connsiteX2" fmla="*/ 6439047 w 6443456"/>
              <a:gd name="connsiteY2" fmla="*/ 147 h 5753325"/>
              <a:gd name="connsiteX3" fmla="*/ 6443456 w 6443456"/>
              <a:gd name="connsiteY3" fmla="*/ 130105 h 5753325"/>
              <a:gd name="connsiteX4" fmla="*/ 6422751 w 6443456"/>
              <a:gd name="connsiteY4" fmla="*/ 174163 h 5753325"/>
              <a:gd name="connsiteX5" fmla="*/ 6396598 w 6443456"/>
              <a:gd name="connsiteY5" fmla="*/ 274847 h 5753325"/>
              <a:gd name="connsiteX6" fmla="*/ 6337615 w 6443456"/>
              <a:gd name="connsiteY6" fmla="*/ 471794 h 5753325"/>
              <a:gd name="connsiteX7" fmla="*/ 6304423 w 6443456"/>
              <a:gd name="connsiteY7" fmla="*/ 582623 h 5753325"/>
              <a:gd name="connsiteX8" fmla="*/ 6303977 w 6443456"/>
              <a:gd name="connsiteY8" fmla="*/ 664291 h 5753325"/>
              <a:gd name="connsiteX9" fmla="*/ 6299372 w 6443456"/>
              <a:gd name="connsiteY9" fmla="*/ 697330 h 5753325"/>
              <a:gd name="connsiteX10" fmla="*/ 6309888 w 6443456"/>
              <a:gd name="connsiteY10" fmla="*/ 754001 h 5753325"/>
              <a:gd name="connsiteX11" fmla="*/ 6339879 w 6443456"/>
              <a:gd name="connsiteY11" fmla="*/ 811136 h 5753325"/>
              <a:gd name="connsiteX12" fmla="*/ 6330065 w 6443456"/>
              <a:gd name="connsiteY12" fmla="*/ 893399 h 5753325"/>
              <a:gd name="connsiteX13" fmla="*/ 6328618 w 6443456"/>
              <a:gd name="connsiteY13" fmla="*/ 1009766 h 5753325"/>
              <a:gd name="connsiteX14" fmla="*/ 6320797 w 6443456"/>
              <a:gd name="connsiteY14" fmla="*/ 1146964 h 5753325"/>
              <a:gd name="connsiteX15" fmla="*/ 6334400 w 6443456"/>
              <a:gd name="connsiteY15" fmla="*/ 1280757 h 5753325"/>
              <a:gd name="connsiteX16" fmla="*/ 6356023 w 6443456"/>
              <a:gd name="connsiteY16" fmla="*/ 1356227 h 5753325"/>
              <a:gd name="connsiteX17" fmla="*/ 6356157 w 6443456"/>
              <a:gd name="connsiteY17" fmla="*/ 1361967 h 5753325"/>
              <a:gd name="connsiteX18" fmla="*/ 6350613 w 6443456"/>
              <a:gd name="connsiteY18" fmla="*/ 1393569 h 5753325"/>
              <a:gd name="connsiteX19" fmla="*/ 6357062 w 6443456"/>
              <a:gd name="connsiteY19" fmla="*/ 1444071 h 5753325"/>
              <a:gd name="connsiteX20" fmla="*/ 6364832 w 6443456"/>
              <a:gd name="connsiteY20" fmla="*/ 1478763 h 5753325"/>
              <a:gd name="connsiteX21" fmla="*/ 6369745 w 6443456"/>
              <a:gd name="connsiteY21" fmla="*/ 1495680 h 5753325"/>
              <a:gd name="connsiteX22" fmla="*/ 6370898 w 6443456"/>
              <a:gd name="connsiteY22" fmla="*/ 1513331 h 5753325"/>
              <a:gd name="connsiteX23" fmla="*/ 6339773 w 6443456"/>
              <a:gd name="connsiteY23" fmla="*/ 1527414 h 5753325"/>
              <a:gd name="connsiteX24" fmla="*/ 6321854 w 6443456"/>
              <a:gd name="connsiteY24" fmla="*/ 1635366 h 5753325"/>
              <a:gd name="connsiteX25" fmla="*/ 6299489 w 6443456"/>
              <a:gd name="connsiteY25" fmla="*/ 1784860 h 5753325"/>
              <a:gd name="connsiteX26" fmla="*/ 6267878 w 6443456"/>
              <a:gd name="connsiteY26" fmla="*/ 1858572 h 5753325"/>
              <a:gd name="connsiteX27" fmla="*/ 6251146 w 6443456"/>
              <a:gd name="connsiteY27" fmla="*/ 1926167 h 5753325"/>
              <a:gd name="connsiteX28" fmla="*/ 6210686 w 6443456"/>
              <a:gd name="connsiteY28" fmla="*/ 2014834 h 5753325"/>
              <a:gd name="connsiteX29" fmla="*/ 6106652 w 6443456"/>
              <a:gd name="connsiteY29" fmla="*/ 2150572 h 5753325"/>
              <a:gd name="connsiteX30" fmla="*/ 6097813 w 6443456"/>
              <a:gd name="connsiteY30" fmla="*/ 2172208 h 5753325"/>
              <a:gd name="connsiteX31" fmla="*/ 6095990 w 6443456"/>
              <a:gd name="connsiteY31" fmla="*/ 2181185 h 5753325"/>
              <a:gd name="connsiteX32" fmla="*/ 6090126 w 6443456"/>
              <a:gd name="connsiteY32" fmla="*/ 2192533 h 5753325"/>
              <a:gd name="connsiteX33" fmla="*/ 6089503 w 6443456"/>
              <a:gd name="connsiteY33" fmla="*/ 2192543 h 5753325"/>
              <a:gd name="connsiteX34" fmla="*/ 6084946 w 6443456"/>
              <a:gd name="connsiteY34" fmla="*/ 2203694 h 5753325"/>
              <a:gd name="connsiteX35" fmla="*/ 5987861 w 6443456"/>
              <a:gd name="connsiteY35" fmla="*/ 2304868 h 5753325"/>
              <a:gd name="connsiteX36" fmla="*/ 5973439 w 6443456"/>
              <a:gd name="connsiteY36" fmla="*/ 2385635 h 5753325"/>
              <a:gd name="connsiteX37" fmla="*/ 5916727 w 6443456"/>
              <a:gd name="connsiteY37" fmla="*/ 2458777 h 5753325"/>
              <a:gd name="connsiteX38" fmla="*/ 5856524 w 6443456"/>
              <a:gd name="connsiteY38" fmla="*/ 2583281 h 5753325"/>
              <a:gd name="connsiteX39" fmla="*/ 5838091 w 6443456"/>
              <a:gd name="connsiteY39" fmla="*/ 2753474 h 5753325"/>
              <a:gd name="connsiteX40" fmla="*/ 5744296 w 6443456"/>
              <a:gd name="connsiteY40" fmla="*/ 2893276 h 5753325"/>
              <a:gd name="connsiteX41" fmla="*/ 5682522 w 6443456"/>
              <a:gd name="connsiteY41" fmla="*/ 3044368 h 5753325"/>
              <a:gd name="connsiteX42" fmla="*/ 5557886 w 6443456"/>
              <a:gd name="connsiteY42" fmla="*/ 3304853 h 5753325"/>
              <a:gd name="connsiteX43" fmla="*/ 5483942 w 6443456"/>
              <a:gd name="connsiteY43" fmla="*/ 3416604 h 5753325"/>
              <a:gd name="connsiteX44" fmla="*/ 5461007 w 6443456"/>
              <a:gd name="connsiteY44" fmla="*/ 3503742 h 5753325"/>
              <a:gd name="connsiteX45" fmla="*/ 5437889 w 6443456"/>
              <a:gd name="connsiteY45" fmla="*/ 3559927 h 5753325"/>
              <a:gd name="connsiteX46" fmla="*/ 5432770 w 6443456"/>
              <a:gd name="connsiteY46" fmla="*/ 3562948 h 5753325"/>
              <a:gd name="connsiteX47" fmla="*/ 5406795 w 6443456"/>
              <a:gd name="connsiteY47" fmla="*/ 3578594 h 5753325"/>
              <a:gd name="connsiteX48" fmla="*/ 5381495 w 6443456"/>
              <a:gd name="connsiteY48" fmla="*/ 3599883 h 5753325"/>
              <a:gd name="connsiteX49" fmla="*/ 5363689 w 6443456"/>
              <a:gd name="connsiteY49" fmla="*/ 3633299 h 5753325"/>
              <a:gd name="connsiteX50" fmla="*/ 5291870 w 6443456"/>
              <a:gd name="connsiteY50" fmla="*/ 3799039 h 5753325"/>
              <a:gd name="connsiteX51" fmla="*/ 5241600 w 6443456"/>
              <a:gd name="connsiteY51" fmla="*/ 3894238 h 5753325"/>
              <a:gd name="connsiteX52" fmla="*/ 5211041 w 6443456"/>
              <a:gd name="connsiteY52" fmla="*/ 3924184 h 5753325"/>
              <a:gd name="connsiteX53" fmla="*/ 5176073 w 6443456"/>
              <a:gd name="connsiteY53" fmla="*/ 3970179 h 5753325"/>
              <a:gd name="connsiteX54" fmla="*/ 5172826 w 6443456"/>
              <a:gd name="connsiteY54" fmla="*/ 3991773 h 5753325"/>
              <a:gd name="connsiteX55" fmla="*/ 5157053 w 6443456"/>
              <a:gd name="connsiteY55" fmla="*/ 3997708 h 5753325"/>
              <a:gd name="connsiteX56" fmla="*/ 5127922 w 6443456"/>
              <a:gd name="connsiteY56" fmla="*/ 4022660 h 5753325"/>
              <a:gd name="connsiteX57" fmla="*/ 5020872 w 6443456"/>
              <a:gd name="connsiteY57" fmla="*/ 4075951 h 5753325"/>
              <a:gd name="connsiteX58" fmla="*/ 4991410 w 6443456"/>
              <a:gd name="connsiteY58" fmla="*/ 4087598 h 5753325"/>
              <a:gd name="connsiteX59" fmla="*/ 4930112 w 6443456"/>
              <a:gd name="connsiteY59" fmla="*/ 4138459 h 5753325"/>
              <a:gd name="connsiteX60" fmla="*/ 4834224 w 6443456"/>
              <a:gd name="connsiteY60" fmla="*/ 4231643 h 5753325"/>
              <a:gd name="connsiteX61" fmla="*/ 4812599 w 6443456"/>
              <a:gd name="connsiteY61" fmla="*/ 4249449 h 5753325"/>
              <a:gd name="connsiteX62" fmla="*/ 4789188 w 6443456"/>
              <a:gd name="connsiteY62" fmla="*/ 4256678 h 5753325"/>
              <a:gd name="connsiteX63" fmla="*/ 4779554 w 6443456"/>
              <a:gd name="connsiteY63" fmla="*/ 4251313 h 5753325"/>
              <a:gd name="connsiteX64" fmla="*/ 4766885 w 6443456"/>
              <a:gd name="connsiteY64" fmla="*/ 4259812 h 5753325"/>
              <a:gd name="connsiteX65" fmla="*/ 4762510 w 6443456"/>
              <a:gd name="connsiteY65" fmla="*/ 4260383 h 5753325"/>
              <a:gd name="connsiteX66" fmla="*/ 4738416 w 6443456"/>
              <a:gd name="connsiteY66" fmla="*/ 4265355 h 5753325"/>
              <a:gd name="connsiteX67" fmla="*/ 4712007 w 6443456"/>
              <a:gd name="connsiteY67" fmla="*/ 4317892 h 5753325"/>
              <a:gd name="connsiteX68" fmla="*/ 4658930 w 6443456"/>
              <a:gd name="connsiteY68" fmla="*/ 4348041 h 5753325"/>
              <a:gd name="connsiteX69" fmla="*/ 4443526 w 6443456"/>
              <a:gd name="connsiteY69" fmla="*/ 4507851 h 5753325"/>
              <a:gd name="connsiteX70" fmla="*/ 4289766 w 6443456"/>
              <a:gd name="connsiteY70" fmla="*/ 4711450 h 5753325"/>
              <a:gd name="connsiteX71" fmla="*/ 4150870 w 6443456"/>
              <a:gd name="connsiteY71" fmla="*/ 4818480 h 5753325"/>
              <a:gd name="connsiteX72" fmla="*/ 4006639 w 6443456"/>
              <a:gd name="connsiteY72" fmla="*/ 4933815 h 5753325"/>
              <a:gd name="connsiteX73" fmla="*/ 3298210 w 6443456"/>
              <a:gd name="connsiteY73" fmla="*/ 5070790 h 5753325"/>
              <a:gd name="connsiteX74" fmla="*/ 2947678 w 6443456"/>
              <a:gd name="connsiteY74" fmla="*/ 5117869 h 5753325"/>
              <a:gd name="connsiteX75" fmla="*/ 2822169 w 6443456"/>
              <a:gd name="connsiteY75" fmla="*/ 5129396 h 5753325"/>
              <a:gd name="connsiteX76" fmla="*/ 2538773 w 6443456"/>
              <a:gd name="connsiteY76" fmla="*/ 5313397 h 5753325"/>
              <a:gd name="connsiteX77" fmla="*/ 2014500 w 6443456"/>
              <a:gd name="connsiteY77" fmla="*/ 5519744 h 5753325"/>
              <a:gd name="connsiteX78" fmla="*/ 1934391 w 6443456"/>
              <a:gd name="connsiteY78" fmla="*/ 5591335 h 5753325"/>
              <a:gd name="connsiteX79" fmla="*/ 1892550 w 6443456"/>
              <a:gd name="connsiteY79" fmla="*/ 5649708 h 5753325"/>
              <a:gd name="connsiteX80" fmla="*/ 1854769 w 6443456"/>
              <a:gd name="connsiteY80" fmla="*/ 5647691 h 5753325"/>
              <a:gd name="connsiteX81" fmla="*/ 1809461 w 6443456"/>
              <a:gd name="connsiteY81" fmla="*/ 5648628 h 5753325"/>
              <a:gd name="connsiteX82" fmla="*/ 1745150 w 6443456"/>
              <a:gd name="connsiteY82" fmla="*/ 5693879 h 5753325"/>
              <a:gd name="connsiteX83" fmla="*/ 1713375 w 6443456"/>
              <a:gd name="connsiteY83" fmla="*/ 5684672 h 5753325"/>
              <a:gd name="connsiteX84" fmla="*/ 1707808 w 6443456"/>
              <a:gd name="connsiteY84" fmla="*/ 5682611 h 5753325"/>
              <a:gd name="connsiteX85" fmla="*/ 1679313 w 6443456"/>
              <a:gd name="connsiteY85" fmla="*/ 5672360 h 5753325"/>
              <a:gd name="connsiteX86" fmla="*/ 1646933 w 6443456"/>
              <a:gd name="connsiteY86" fmla="*/ 5666227 h 5753325"/>
              <a:gd name="connsiteX87" fmla="*/ 1610055 w 6443456"/>
              <a:gd name="connsiteY87" fmla="*/ 5673643 h 5753325"/>
              <a:gd name="connsiteX88" fmla="*/ 1437641 w 6443456"/>
              <a:gd name="connsiteY88" fmla="*/ 5723266 h 5753325"/>
              <a:gd name="connsiteX89" fmla="*/ 1332869 w 6443456"/>
              <a:gd name="connsiteY89" fmla="*/ 5744752 h 5753325"/>
              <a:gd name="connsiteX90" fmla="*/ 1290525 w 6443456"/>
              <a:gd name="connsiteY90" fmla="*/ 5740036 h 5753325"/>
              <a:gd name="connsiteX91" fmla="*/ 1233107 w 6443456"/>
              <a:gd name="connsiteY91" fmla="*/ 5742106 h 5753325"/>
              <a:gd name="connsiteX92" fmla="*/ 1214532 w 6443456"/>
              <a:gd name="connsiteY92" fmla="*/ 5753325 h 5753325"/>
              <a:gd name="connsiteX93" fmla="*/ 1199955 w 6443456"/>
              <a:gd name="connsiteY93" fmla="*/ 5744831 h 5753325"/>
              <a:gd name="connsiteX94" fmla="*/ 1162337 w 6443456"/>
              <a:gd name="connsiteY94" fmla="*/ 5738048 h 5753325"/>
              <a:gd name="connsiteX95" fmla="*/ 1053457 w 6443456"/>
              <a:gd name="connsiteY95" fmla="*/ 5688676 h 5753325"/>
              <a:gd name="connsiteX96" fmla="*/ 1025798 w 6443456"/>
              <a:gd name="connsiteY96" fmla="*/ 5673166 h 5753325"/>
              <a:gd name="connsiteX97" fmla="*/ 947900 w 6443456"/>
              <a:gd name="connsiteY97" fmla="*/ 5657848 h 5753325"/>
              <a:gd name="connsiteX98" fmla="*/ 815627 w 6443456"/>
              <a:gd name="connsiteY98" fmla="*/ 5642557 h 5753325"/>
              <a:gd name="connsiteX99" fmla="*/ 788251 w 6443456"/>
              <a:gd name="connsiteY99" fmla="*/ 5637065 h 5753325"/>
              <a:gd name="connsiteX100" fmla="*/ 767822 w 6443456"/>
              <a:gd name="connsiteY100" fmla="*/ 5623450 h 5753325"/>
              <a:gd name="connsiteX101" fmla="*/ 765791 w 6443456"/>
              <a:gd name="connsiteY101" fmla="*/ 5612539 h 5753325"/>
              <a:gd name="connsiteX102" fmla="*/ 751230 w 6443456"/>
              <a:gd name="connsiteY102" fmla="*/ 5608092 h 5753325"/>
              <a:gd name="connsiteX103" fmla="*/ 748008 w 6443456"/>
              <a:gd name="connsiteY103" fmla="*/ 5605052 h 5753325"/>
              <a:gd name="connsiteX104" fmla="*/ 728871 w 6443456"/>
              <a:gd name="connsiteY104" fmla="*/ 5589469 h 5753325"/>
              <a:gd name="connsiteX105" fmla="*/ 671898 w 6443456"/>
              <a:gd name="connsiteY105" fmla="*/ 5602363 h 5753325"/>
              <a:gd name="connsiteX106" fmla="*/ 615065 w 6443456"/>
              <a:gd name="connsiteY106" fmla="*/ 5580257 h 5753325"/>
              <a:gd name="connsiteX107" fmla="*/ 355785 w 6443456"/>
              <a:gd name="connsiteY107" fmla="*/ 5514383 h 5753325"/>
              <a:gd name="connsiteX108" fmla="*/ 102269 w 6443456"/>
              <a:gd name="connsiteY108" fmla="*/ 5524347 h 5753325"/>
              <a:gd name="connsiteX109" fmla="*/ 13160 w 6443456"/>
              <a:gd name="connsiteY109" fmla="*/ 5514159 h 5753325"/>
              <a:gd name="connsiteX110" fmla="*/ 0 w 6443456"/>
              <a:gd name="connsiteY110" fmla="*/ 5511735 h 5753325"/>
              <a:gd name="connsiteX111" fmla="*/ 0 w 6443456"/>
              <a:gd name="connsiteY111" fmla="*/ 0 h 575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43456" h="5753325">
                <a:moveTo>
                  <a:pt x="0" y="0"/>
                </a:moveTo>
                <a:lnTo>
                  <a:pt x="6438980" y="0"/>
                </a:lnTo>
                <a:cubicBezTo>
                  <a:pt x="6439002" y="49"/>
                  <a:pt x="6439025" y="98"/>
                  <a:pt x="6439047" y="147"/>
                </a:cubicBezTo>
                <a:lnTo>
                  <a:pt x="6443456" y="130105"/>
                </a:lnTo>
                <a:cubicBezTo>
                  <a:pt x="6430828" y="154008"/>
                  <a:pt x="6411458" y="168030"/>
                  <a:pt x="6422751" y="174163"/>
                </a:cubicBezTo>
                <a:cubicBezTo>
                  <a:pt x="6418487" y="214830"/>
                  <a:pt x="6390727" y="235497"/>
                  <a:pt x="6396598" y="274847"/>
                </a:cubicBezTo>
                <a:cubicBezTo>
                  <a:pt x="6403386" y="335822"/>
                  <a:pt x="6333127" y="414969"/>
                  <a:pt x="6337615" y="471794"/>
                </a:cubicBezTo>
                <a:cubicBezTo>
                  <a:pt x="6324407" y="534783"/>
                  <a:pt x="6296331" y="556933"/>
                  <a:pt x="6304423" y="582623"/>
                </a:cubicBezTo>
                <a:cubicBezTo>
                  <a:pt x="6293676" y="611941"/>
                  <a:pt x="6296956" y="631352"/>
                  <a:pt x="6303977" y="664291"/>
                </a:cubicBezTo>
                <a:cubicBezTo>
                  <a:pt x="6302444" y="677879"/>
                  <a:pt x="6301462" y="685268"/>
                  <a:pt x="6299372" y="697330"/>
                </a:cubicBezTo>
                <a:cubicBezTo>
                  <a:pt x="6314387" y="714913"/>
                  <a:pt x="6313827" y="721408"/>
                  <a:pt x="6309888" y="754001"/>
                </a:cubicBezTo>
                <a:cubicBezTo>
                  <a:pt x="6306930" y="769492"/>
                  <a:pt x="6343751" y="814234"/>
                  <a:pt x="6339879" y="811136"/>
                </a:cubicBezTo>
                <a:lnTo>
                  <a:pt x="6330065" y="893399"/>
                </a:lnTo>
                <a:cubicBezTo>
                  <a:pt x="6341065" y="929331"/>
                  <a:pt x="6340586" y="969703"/>
                  <a:pt x="6328618" y="1009766"/>
                </a:cubicBezTo>
                <a:cubicBezTo>
                  <a:pt x="6286987" y="1110847"/>
                  <a:pt x="6336677" y="1067927"/>
                  <a:pt x="6320797" y="1146964"/>
                </a:cubicBezTo>
                <a:cubicBezTo>
                  <a:pt x="6308238" y="1199586"/>
                  <a:pt x="6355190" y="1221191"/>
                  <a:pt x="6334400" y="1280757"/>
                </a:cubicBezTo>
                <a:lnTo>
                  <a:pt x="6356023" y="1356227"/>
                </a:lnTo>
                <a:cubicBezTo>
                  <a:pt x="6356068" y="1358140"/>
                  <a:pt x="6356112" y="1360054"/>
                  <a:pt x="6356157" y="1361967"/>
                </a:cubicBezTo>
                <a:cubicBezTo>
                  <a:pt x="6355533" y="1373512"/>
                  <a:pt x="6353847" y="1384370"/>
                  <a:pt x="6350613" y="1393569"/>
                </a:cubicBezTo>
                <a:cubicBezTo>
                  <a:pt x="6364468" y="1383914"/>
                  <a:pt x="6345614" y="1435855"/>
                  <a:pt x="6357062" y="1444071"/>
                </a:cubicBezTo>
                <a:cubicBezTo>
                  <a:pt x="6366618" y="1448518"/>
                  <a:pt x="6363125" y="1465312"/>
                  <a:pt x="6364832" y="1478763"/>
                </a:cubicBezTo>
                <a:cubicBezTo>
                  <a:pt x="6367033" y="1481449"/>
                  <a:pt x="6368644" y="1487606"/>
                  <a:pt x="6369745" y="1495680"/>
                </a:cubicBezTo>
                <a:cubicBezTo>
                  <a:pt x="6370129" y="1501564"/>
                  <a:pt x="6370514" y="1507447"/>
                  <a:pt x="6370898" y="1513331"/>
                </a:cubicBezTo>
                <a:lnTo>
                  <a:pt x="6339773" y="1527414"/>
                </a:lnTo>
                <a:cubicBezTo>
                  <a:pt x="6334226" y="1566662"/>
                  <a:pt x="6321052" y="1604564"/>
                  <a:pt x="6321854" y="1635366"/>
                </a:cubicBezTo>
                <a:cubicBezTo>
                  <a:pt x="6320655" y="1701187"/>
                  <a:pt x="6292278" y="1721205"/>
                  <a:pt x="6299489" y="1784860"/>
                </a:cubicBezTo>
                <a:cubicBezTo>
                  <a:pt x="6294212" y="1831400"/>
                  <a:pt x="6277478" y="1829559"/>
                  <a:pt x="6267878" y="1858572"/>
                </a:cubicBezTo>
                <a:lnTo>
                  <a:pt x="6251146" y="1926167"/>
                </a:lnTo>
                <a:lnTo>
                  <a:pt x="6210686" y="2014834"/>
                </a:lnTo>
                <a:lnTo>
                  <a:pt x="6106652" y="2150572"/>
                </a:lnTo>
                <a:lnTo>
                  <a:pt x="6097813" y="2172208"/>
                </a:lnTo>
                <a:lnTo>
                  <a:pt x="6095990" y="2181185"/>
                </a:lnTo>
                <a:cubicBezTo>
                  <a:pt x="6094176" y="2187056"/>
                  <a:pt x="6092249" y="2190556"/>
                  <a:pt x="6090126" y="2192533"/>
                </a:cubicBezTo>
                <a:lnTo>
                  <a:pt x="6089503" y="2192543"/>
                </a:lnTo>
                <a:lnTo>
                  <a:pt x="6084946" y="2203694"/>
                </a:lnTo>
                <a:cubicBezTo>
                  <a:pt x="6068006" y="2222414"/>
                  <a:pt x="6006445" y="2274546"/>
                  <a:pt x="5987861" y="2304868"/>
                </a:cubicBezTo>
                <a:lnTo>
                  <a:pt x="5973439" y="2385635"/>
                </a:lnTo>
                <a:lnTo>
                  <a:pt x="5916727" y="2458777"/>
                </a:lnTo>
                <a:cubicBezTo>
                  <a:pt x="5897241" y="2491718"/>
                  <a:pt x="5869630" y="2534165"/>
                  <a:pt x="5856524" y="2583281"/>
                </a:cubicBezTo>
                <a:cubicBezTo>
                  <a:pt x="5857506" y="2592319"/>
                  <a:pt x="5833326" y="2744711"/>
                  <a:pt x="5838091" y="2753474"/>
                </a:cubicBezTo>
                <a:cubicBezTo>
                  <a:pt x="5785248" y="2871502"/>
                  <a:pt x="5778642" y="2803565"/>
                  <a:pt x="5744296" y="2893276"/>
                </a:cubicBezTo>
                <a:cubicBezTo>
                  <a:pt x="5695297" y="2988328"/>
                  <a:pt x="5724634" y="2958553"/>
                  <a:pt x="5682522" y="3044368"/>
                </a:cubicBezTo>
                <a:cubicBezTo>
                  <a:pt x="5632185" y="3125072"/>
                  <a:pt x="5597317" y="3217236"/>
                  <a:pt x="5557886" y="3304853"/>
                </a:cubicBezTo>
                <a:cubicBezTo>
                  <a:pt x="5482395" y="3325072"/>
                  <a:pt x="5519234" y="3371478"/>
                  <a:pt x="5483942" y="3416604"/>
                </a:cubicBezTo>
                <a:cubicBezTo>
                  <a:pt x="5462927" y="3437263"/>
                  <a:pt x="5484515" y="3475608"/>
                  <a:pt x="5461007" y="3503742"/>
                </a:cubicBezTo>
                <a:cubicBezTo>
                  <a:pt x="5452964" y="3510933"/>
                  <a:pt x="5447709" y="3554203"/>
                  <a:pt x="5437889" y="3559927"/>
                </a:cubicBezTo>
                <a:lnTo>
                  <a:pt x="5432770" y="3562948"/>
                </a:lnTo>
                <a:lnTo>
                  <a:pt x="5406795" y="3578594"/>
                </a:lnTo>
                <a:lnTo>
                  <a:pt x="5381495" y="3599883"/>
                </a:lnTo>
                <a:cubicBezTo>
                  <a:pt x="5373777" y="3608845"/>
                  <a:pt x="5367528" y="3619642"/>
                  <a:pt x="5363689" y="3633299"/>
                </a:cubicBezTo>
                <a:cubicBezTo>
                  <a:pt x="5370837" y="3689178"/>
                  <a:pt x="5280250" y="3728687"/>
                  <a:pt x="5291870" y="3799039"/>
                </a:cubicBezTo>
                <a:cubicBezTo>
                  <a:pt x="5291660" y="3823262"/>
                  <a:pt x="5263601" y="3888134"/>
                  <a:pt x="5241600" y="3894238"/>
                </a:cubicBezTo>
                <a:cubicBezTo>
                  <a:pt x="5232312" y="3906493"/>
                  <a:pt x="5231731" y="3924583"/>
                  <a:pt x="5211041" y="3924184"/>
                </a:cubicBezTo>
                <a:cubicBezTo>
                  <a:pt x="5184976" y="3926521"/>
                  <a:pt x="5198956" y="3986438"/>
                  <a:pt x="5176073" y="3970179"/>
                </a:cubicBezTo>
                <a:lnTo>
                  <a:pt x="5172826" y="3991773"/>
                </a:lnTo>
                <a:lnTo>
                  <a:pt x="5157053" y="3997708"/>
                </a:lnTo>
                <a:cubicBezTo>
                  <a:pt x="5140589" y="4003541"/>
                  <a:pt x="5128715" y="4008828"/>
                  <a:pt x="5127922" y="4022660"/>
                </a:cubicBezTo>
                <a:cubicBezTo>
                  <a:pt x="5105225" y="4035701"/>
                  <a:pt x="5043623" y="4065128"/>
                  <a:pt x="5020872" y="4075951"/>
                </a:cubicBezTo>
                <a:cubicBezTo>
                  <a:pt x="5006705" y="4069570"/>
                  <a:pt x="5001251" y="4081880"/>
                  <a:pt x="4991410" y="4087598"/>
                </a:cubicBezTo>
                <a:cubicBezTo>
                  <a:pt x="4974522" y="4085320"/>
                  <a:pt x="4937025" y="4121806"/>
                  <a:pt x="4930112" y="4138459"/>
                </a:cubicBezTo>
                <a:cubicBezTo>
                  <a:pt x="4918473" y="4190437"/>
                  <a:pt x="4844909" y="4190974"/>
                  <a:pt x="4834224" y="4231643"/>
                </a:cubicBezTo>
                <a:cubicBezTo>
                  <a:pt x="4827758" y="4239937"/>
                  <a:pt x="4820427" y="4245543"/>
                  <a:pt x="4812599" y="4249449"/>
                </a:cubicBezTo>
                <a:lnTo>
                  <a:pt x="4789188" y="4256678"/>
                </a:lnTo>
                <a:lnTo>
                  <a:pt x="4779554" y="4251313"/>
                </a:lnTo>
                <a:lnTo>
                  <a:pt x="4766885" y="4259812"/>
                </a:lnTo>
                <a:lnTo>
                  <a:pt x="4762510" y="4260383"/>
                </a:lnTo>
                <a:cubicBezTo>
                  <a:pt x="4754131" y="4261437"/>
                  <a:pt x="4745977" y="4262766"/>
                  <a:pt x="4738416" y="4265355"/>
                </a:cubicBezTo>
                <a:cubicBezTo>
                  <a:pt x="4764694" y="4302719"/>
                  <a:pt x="4678447" y="4293536"/>
                  <a:pt x="4712007" y="4317892"/>
                </a:cubicBezTo>
                <a:cubicBezTo>
                  <a:pt x="4675039" y="4338619"/>
                  <a:pt x="4716682" y="4356361"/>
                  <a:pt x="4658930" y="4348041"/>
                </a:cubicBezTo>
                <a:cubicBezTo>
                  <a:pt x="4614182" y="4379702"/>
                  <a:pt x="4505053" y="4447283"/>
                  <a:pt x="4443526" y="4507851"/>
                </a:cubicBezTo>
                <a:cubicBezTo>
                  <a:pt x="4410144" y="4540439"/>
                  <a:pt x="4338540" y="4659677"/>
                  <a:pt x="4289766" y="4711450"/>
                </a:cubicBezTo>
                <a:cubicBezTo>
                  <a:pt x="4238344" y="4747694"/>
                  <a:pt x="4215457" y="4807131"/>
                  <a:pt x="4150870" y="4818480"/>
                </a:cubicBezTo>
                <a:cubicBezTo>
                  <a:pt x="4103683" y="4855538"/>
                  <a:pt x="4148748" y="4891762"/>
                  <a:pt x="4006639" y="4933815"/>
                </a:cubicBezTo>
                <a:cubicBezTo>
                  <a:pt x="3736045" y="4990755"/>
                  <a:pt x="3474704" y="5040115"/>
                  <a:pt x="3298210" y="5070790"/>
                </a:cubicBezTo>
                <a:cubicBezTo>
                  <a:pt x="3121717" y="5101466"/>
                  <a:pt x="3041810" y="5115566"/>
                  <a:pt x="2947678" y="5117869"/>
                </a:cubicBezTo>
                <a:cubicBezTo>
                  <a:pt x="2853544" y="5120174"/>
                  <a:pt x="2858560" y="5135060"/>
                  <a:pt x="2822169" y="5129396"/>
                </a:cubicBezTo>
                <a:lnTo>
                  <a:pt x="2538773" y="5313397"/>
                </a:lnTo>
                <a:cubicBezTo>
                  <a:pt x="2405817" y="5334661"/>
                  <a:pt x="2144167" y="5431620"/>
                  <a:pt x="2014500" y="5519744"/>
                </a:cubicBezTo>
                <a:cubicBezTo>
                  <a:pt x="1982084" y="5541774"/>
                  <a:pt x="1956346" y="5565847"/>
                  <a:pt x="1934391" y="5591335"/>
                </a:cubicBezTo>
                <a:lnTo>
                  <a:pt x="1892550" y="5649708"/>
                </a:lnTo>
                <a:lnTo>
                  <a:pt x="1854769" y="5647691"/>
                </a:lnTo>
                <a:cubicBezTo>
                  <a:pt x="1838936" y="5647705"/>
                  <a:pt x="1823701" y="5648312"/>
                  <a:pt x="1809461" y="5648628"/>
                </a:cubicBezTo>
                <a:cubicBezTo>
                  <a:pt x="1834147" y="5698228"/>
                  <a:pt x="1737274" y="5633540"/>
                  <a:pt x="1745150" y="5693879"/>
                </a:cubicBezTo>
                <a:cubicBezTo>
                  <a:pt x="1734532" y="5692199"/>
                  <a:pt x="1724002" y="5688669"/>
                  <a:pt x="1713375" y="5684672"/>
                </a:cubicBezTo>
                <a:lnTo>
                  <a:pt x="1707808" y="5682611"/>
                </a:lnTo>
                <a:lnTo>
                  <a:pt x="1679313" y="5672360"/>
                </a:lnTo>
                <a:lnTo>
                  <a:pt x="1646933" y="5666227"/>
                </a:lnTo>
                <a:cubicBezTo>
                  <a:pt x="1635170" y="5665926"/>
                  <a:pt x="1622939" y="5667937"/>
                  <a:pt x="1610055" y="5673643"/>
                </a:cubicBezTo>
                <a:cubicBezTo>
                  <a:pt x="1571890" y="5714775"/>
                  <a:pt x="1484024" y="5669440"/>
                  <a:pt x="1437641" y="5723266"/>
                </a:cubicBezTo>
                <a:cubicBezTo>
                  <a:pt x="1418992" y="5738521"/>
                  <a:pt x="1351540" y="5757985"/>
                  <a:pt x="1332869" y="5744752"/>
                </a:cubicBezTo>
                <a:cubicBezTo>
                  <a:pt x="1317589" y="5745326"/>
                  <a:pt x="1303391" y="5756388"/>
                  <a:pt x="1290525" y="5740036"/>
                </a:cubicBezTo>
                <a:cubicBezTo>
                  <a:pt x="1272146" y="5721242"/>
                  <a:pt x="1235243" y="5770261"/>
                  <a:pt x="1233107" y="5742106"/>
                </a:cubicBezTo>
                <a:lnTo>
                  <a:pt x="1214532" y="5753325"/>
                </a:lnTo>
                <a:lnTo>
                  <a:pt x="1199955" y="5744831"/>
                </a:lnTo>
                <a:cubicBezTo>
                  <a:pt x="1185016" y="5735734"/>
                  <a:pt x="1173414" y="5729861"/>
                  <a:pt x="1162337" y="5738048"/>
                </a:cubicBezTo>
                <a:cubicBezTo>
                  <a:pt x="1137920" y="5728689"/>
                  <a:pt x="1076212" y="5699490"/>
                  <a:pt x="1053457" y="5688676"/>
                </a:cubicBezTo>
                <a:cubicBezTo>
                  <a:pt x="1049315" y="5673592"/>
                  <a:pt x="1036434" y="5677184"/>
                  <a:pt x="1025798" y="5673166"/>
                </a:cubicBezTo>
                <a:cubicBezTo>
                  <a:pt x="1016787" y="5658576"/>
                  <a:pt x="965030" y="5652626"/>
                  <a:pt x="947900" y="5657848"/>
                </a:cubicBezTo>
                <a:cubicBezTo>
                  <a:pt x="900757" y="5681878"/>
                  <a:pt x="853518" y="5624981"/>
                  <a:pt x="815627" y="5642557"/>
                </a:cubicBezTo>
                <a:cubicBezTo>
                  <a:pt x="805172" y="5642805"/>
                  <a:pt x="796221" y="5640669"/>
                  <a:pt x="788251" y="5637065"/>
                </a:cubicBezTo>
                <a:lnTo>
                  <a:pt x="767822" y="5623450"/>
                </a:lnTo>
                <a:lnTo>
                  <a:pt x="765791" y="5612539"/>
                </a:lnTo>
                <a:lnTo>
                  <a:pt x="751230" y="5608092"/>
                </a:lnTo>
                <a:lnTo>
                  <a:pt x="748008" y="5605052"/>
                </a:lnTo>
                <a:cubicBezTo>
                  <a:pt x="741868" y="5599203"/>
                  <a:pt x="735661" y="5593704"/>
                  <a:pt x="728871" y="5589469"/>
                </a:cubicBezTo>
                <a:cubicBezTo>
                  <a:pt x="717035" y="5633700"/>
                  <a:pt x="669153" y="5560747"/>
                  <a:pt x="671898" y="5602363"/>
                </a:cubicBezTo>
                <a:cubicBezTo>
                  <a:pt x="632522" y="5586794"/>
                  <a:pt x="645467" y="5630489"/>
                  <a:pt x="615065" y="5580257"/>
                </a:cubicBezTo>
                <a:cubicBezTo>
                  <a:pt x="562379" y="5565593"/>
                  <a:pt x="441250" y="5523701"/>
                  <a:pt x="355785" y="5514383"/>
                </a:cubicBezTo>
                <a:cubicBezTo>
                  <a:pt x="309622" y="5509152"/>
                  <a:pt x="172894" y="5529342"/>
                  <a:pt x="102269" y="5524347"/>
                </a:cubicBezTo>
                <a:cubicBezTo>
                  <a:pt x="72050" y="5515878"/>
                  <a:pt x="41939" y="5516649"/>
                  <a:pt x="13160" y="5514159"/>
                </a:cubicBezTo>
                <a:lnTo>
                  <a:pt x="0" y="551173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E492CEA-2786-C8AD-D0D0-99B818FB62BC}"/>
              </a:ext>
            </a:extLst>
          </p:cNvPr>
          <p:cNvSpPr>
            <a:spLocks noGrp="1"/>
          </p:cNvSpPr>
          <p:nvPr>
            <p:ph type="title"/>
          </p:nvPr>
        </p:nvSpPr>
        <p:spPr>
          <a:xfrm>
            <a:off x="838199" y="1068891"/>
            <a:ext cx="4259731" cy="1985085"/>
          </a:xfrm>
        </p:spPr>
        <p:txBody>
          <a:bodyPr anchor="b">
            <a:normAutofit/>
          </a:bodyPr>
          <a:lstStyle/>
          <a:p>
            <a:pPr algn="ctr"/>
            <a:r>
              <a:rPr lang="en-US" sz="3400">
                <a:latin typeface="Lora Medium" pitchFamily="2" charset="77"/>
              </a:rPr>
              <a:t>Useful Node.js Resources: Websites and Learning Platforms</a:t>
            </a:r>
          </a:p>
        </p:txBody>
      </p:sp>
      <p:sp>
        <p:nvSpPr>
          <p:cNvPr id="13" name="Freeform: Shape 12">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664" y="3440576"/>
            <a:ext cx="4114800" cy="267505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a:extLst>
              <a:ext uri="{FF2B5EF4-FFF2-40B4-BE49-F238E27FC236}">
                <a16:creationId xmlns:a16="http://schemas.microsoft.com/office/drawing/2014/main" id="{1D58EBA6-6095-B4A7-860E-0375D51F44F8}"/>
              </a:ext>
            </a:extLst>
          </p:cNvPr>
          <p:cNvPicPr>
            <a:picLocks noChangeAspect="1"/>
          </p:cNvPicPr>
          <p:nvPr/>
        </p:nvPicPr>
        <p:blipFill>
          <a:blip r:embed="rId3"/>
          <a:stretch>
            <a:fillRect/>
          </a:stretch>
        </p:blipFill>
        <p:spPr>
          <a:xfrm>
            <a:off x="1049617" y="3706580"/>
            <a:ext cx="3836894" cy="2148660"/>
          </a:xfrm>
          <a:prstGeom prst="rect">
            <a:avLst/>
          </a:prstGeom>
        </p:spPr>
      </p:pic>
      <p:sp>
        <p:nvSpPr>
          <p:cNvPr id="15"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4188" y="584034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F020AB-300F-B71D-1BC0-45E558394AE9}"/>
              </a:ext>
            </a:extLst>
          </p:cNvPr>
          <p:cNvSpPr>
            <a:spLocks noGrp="1"/>
          </p:cNvSpPr>
          <p:nvPr>
            <p:ph idx="1"/>
          </p:nvPr>
        </p:nvSpPr>
        <p:spPr>
          <a:xfrm>
            <a:off x="6586415" y="200025"/>
            <a:ext cx="4767386" cy="5640320"/>
          </a:xfrm>
        </p:spPr>
        <p:txBody>
          <a:bodyPr anchor="ctr">
            <a:normAutofit/>
          </a:bodyPr>
          <a:lstStyle/>
          <a:p>
            <a:r>
              <a:rPr lang="en-US" sz="2400" b="1" dirty="0">
                <a:latin typeface="Lora Medium" pitchFamily="2" charset="77"/>
              </a:rPr>
              <a:t>Node.js Download and Docs: </a:t>
            </a:r>
            <a:r>
              <a:rPr lang="en-US" sz="2400" b="1" dirty="0">
                <a:latin typeface="Lora Medium" pitchFamily="2" charset="77"/>
                <a:hlinkClick r:id="rId4"/>
              </a:rPr>
              <a:t>https://nodejs.org/en</a:t>
            </a:r>
            <a:endParaRPr lang="en-US" sz="2400" b="1" dirty="0">
              <a:latin typeface="Lora Medium" pitchFamily="2" charset="77"/>
            </a:endParaRPr>
          </a:p>
          <a:p>
            <a:r>
              <a:rPr lang="en-US" sz="2400" b="1" dirty="0" err="1">
                <a:latin typeface="Lora Medium" pitchFamily="2" charset="77"/>
              </a:rPr>
              <a:t>npm</a:t>
            </a:r>
            <a:r>
              <a:rPr lang="en-US" sz="2400" b="1" dirty="0">
                <a:latin typeface="Lora Medium" pitchFamily="2" charset="77"/>
              </a:rPr>
              <a:t> Docs: </a:t>
            </a:r>
            <a:r>
              <a:rPr lang="en-US" sz="2400" b="1" dirty="0">
                <a:latin typeface="Lora Medium" pitchFamily="2" charset="77"/>
                <a:hlinkClick r:id="rId5"/>
              </a:rPr>
              <a:t>https://www.npmjs.com/</a:t>
            </a:r>
            <a:endParaRPr lang="en-US" sz="2400" b="1" dirty="0">
              <a:latin typeface="Lora Medium" pitchFamily="2" charset="77"/>
            </a:endParaRPr>
          </a:p>
          <a:p>
            <a:r>
              <a:rPr lang="en-US" sz="2400" b="1" dirty="0">
                <a:latin typeface="Lora Medium" pitchFamily="2" charset="77"/>
              </a:rPr>
              <a:t>Code with Mosh: </a:t>
            </a:r>
            <a:r>
              <a:rPr lang="en-US" sz="2400" b="1" dirty="0">
                <a:latin typeface="Lora Medium" pitchFamily="2" charset="77"/>
                <a:hlinkClick r:id="rId6"/>
              </a:rPr>
              <a:t>https://codewithmosh.com/</a:t>
            </a:r>
            <a:endParaRPr lang="en-US" sz="2400" b="1" dirty="0">
              <a:latin typeface="Lora Medium" pitchFamily="2" charset="77"/>
            </a:endParaRPr>
          </a:p>
          <a:p>
            <a:r>
              <a:rPr lang="en-US" sz="2400" b="1" dirty="0">
                <a:latin typeface="Lora Medium" pitchFamily="2" charset="77"/>
              </a:rPr>
              <a:t>Udemy: </a:t>
            </a:r>
            <a:r>
              <a:rPr lang="en-US" sz="2400" b="1" dirty="0">
                <a:latin typeface="Lora Medium" pitchFamily="2" charset="77"/>
                <a:hlinkClick r:id="rId7"/>
              </a:rPr>
              <a:t>https://www.udemy.com/</a:t>
            </a:r>
            <a:endParaRPr lang="en-US" sz="2400" b="1" dirty="0">
              <a:latin typeface="Lora Medium" pitchFamily="2" charset="77"/>
            </a:endParaRPr>
          </a:p>
          <a:p>
            <a:r>
              <a:rPr lang="en-US" sz="2400" b="1" dirty="0">
                <a:latin typeface="Lora Medium" pitchFamily="2" charset="77"/>
              </a:rPr>
              <a:t>LinkedIn: </a:t>
            </a:r>
            <a:r>
              <a:rPr lang="en-US" sz="2400" b="1" dirty="0">
                <a:latin typeface="Lora Medium" pitchFamily="2" charset="77"/>
                <a:hlinkClick r:id="rId8"/>
              </a:rPr>
              <a:t>https://www.linkedin.com/company/node-js/</a:t>
            </a:r>
            <a:endParaRPr lang="en-US" sz="2400" b="1" dirty="0">
              <a:latin typeface="Lora Medium" pitchFamily="2" charset="77"/>
            </a:endParaRPr>
          </a:p>
        </p:txBody>
      </p:sp>
    </p:spTree>
    <p:extLst>
      <p:ext uri="{BB962C8B-B14F-4D97-AF65-F5344CB8AC3E}">
        <p14:creationId xmlns:p14="http://schemas.microsoft.com/office/powerpoint/2010/main" val="3123722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B39A1F5A-E57E-4178-8F57-A18DC747E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91618" cy="5097980"/>
          </a:xfrm>
          <a:custGeom>
            <a:avLst/>
            <a:gdLst>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516105 w 6530408"/>
              <a:gd name="connsiteY8" fmla="*/ 476071 h 5753325"/>
              <a:gd name="connsiteX9" fmla="*/ 6488360 w 6530408"/>
              <a:gd name="connsiteY9" fmla="*/ 535865 h 5753325"/>
              <a:gd name="connsiteX10" fmla="*/ 6492864 w 6530408"/>
              <a:gd name="connsiteY10" fmla="*/ 615799 h 5753325"/>
              <a:gd name="connsiteX11" fmla="*/ 6459988 w 6530408"/>
              <a:gd name="connsiteY11" fmla="*/ 707628 h 5753325"/>
              <a:gd name="connsiteX12" fmla="*/ 6453989 w 6530408"/>
              <a:gd name="connsiteY12" fmla="*/ 711876 h 5753325"/>
              <a:gd name="connsiteX13" fmla="*/ 6453209 w 6530408"/>
              <a:gd name="connsiteY13" fmla="*/ 719127 h 5753325"/>
              <a:gd name="connsiteX14" fmla="*/ 6457662 w 6530408"/>
              <a:gd name="connsiteY14" fmla="*/ 723331 h 5753325"/>
              <a:gd name="connsiteX15" fmla="*/ 6447445 w 6530408"/>
              <a:gd name="connsiteY15" fmla="*/ 780003 h 5753325"/>
              <a:gd name="connsiteX16" fmla="*/ 6426552 w 6530408"/>
              <a:gd name="connsiteY16" fmla="*/ 845805 h 5753325"/>
              <a:gd name="connsiteX17" fmla="*/ 6434072 w 6530408"/>
              <a:gd name="connsiteY17" fmla="*/ 910733 h 5753325"/>
              <a:gd name="connsiteX18" fmla="*/ 6432570 w 6530408"/>
              <a:gd name="connsiteY18" fmla="*/ 983394 h 5753325"/>
              <a:gd name="connsiteX19" fmla="*/ 6431878 w 6530408"/>
              <a:gd name="connsiteY19" fmla="*/ 1026728 h 5753325"/>
              <a:gd name="connsiteX20" fmla="*/ 6414269 w 6530408"/>
              <a:gd name="connsiteY20" fmla="*/ 1151111 h 5753325"/>
              <a:gd name="connsiteX21" fmla="*/ 6371722 w 6530408"/>
              <a:gd name="connsiteY21" fmla="*/ 1318080 h 5753325"/>
              <a:gd name="connsiteX22" fmla="*/ 6356023 w 6530408"/>
              <a:gd name="connsiteY22" fmla="*/ 1356227 h 5753325"/>
              <a:gd name="connsiteX23" fmla="*/ 6356157 w 6530408"/>
              <a:gd name="connsiteY23" fmla="*/ 1361967 h 5753325"/>
              <a:gd name="connsiteX24" fmla="*/ 6350613 w 6530408"/>
              <a:gd name="connsiteY24" fmla="*/ 1393569 h 5753325"/>
              <a:gd name="connsiteX25" fmla="*/ 6357062 w 6530408"/>
              <a:gd name="connsiteY25" fmla="*/ 1444071 h 5753325"/>
              <a:gd name="connsiteX26" fmla="*/ 6364832 w 6530408"/>
              <a:gd name="connsiteY26" fmla="*/ 1478763 h 5753325"/>
              <a:gd name="connsiteX27" fmla="*/ 6369745 w 6530408"/>
              <a:gd name="connsiteY27" fmla="*/ 1495680 h 5753325"/>
              <a:gd name="connsiteX28" fmla="*/ 6370898 w 6530408"/>
              <a:gd name="connsiteY28" fmla="*/ 1513331 h 5753325"/>
              <a:gd name="connsiteX29" fmla="*/ 6368801 w 6530408"/>
              <a:gd name="connsiteY29" fmla="*/ 1527414 h 5753325"/>
              <a:gd name="connsiteX30" fmla="*/ 6359177 w 6530408"/>
              <a:gd name="connsiteY30" fmla="*/ 1639513 h 5753325"/>
              <a:gd name="connsiteX31" fmla="*/ 6299489 w 6530408"/>
              <a:gd name="connsiteY31" fmla="*/ 1784860 h 5753325"/>
              <a:gd name="connsiteX32" fmla="*/ 6267878 w 6530408"/>
              <a:gd name="connsiteY32" fmla="*/ 1858572 h 5753325"/>
              <a:gd name="connsiteX33" fmla="*/ 6251146 w 6530408"/>
              <a:gd name="connsiteY33" fmla="*/ 1926167 h 5753325"/>
              <a:gd name="connsiteX34" fmla="*/ 6210686 w 6530408"/>
              <a:gd name="connsiteY34" fmla="*/ 2014834 h 5753325"/>
              <a:gd name="connsiteX35" fmla="*/ 6106652 w 6530408"/>
              <a:gd name="connsiteY35" fmla="*/ 2150572 h 5753325"/>
              <a:gd name="connsiteX36" fmla="*/ 6097813 w 6530408"/>
              <a:gd name="connsiteY36" fmla="*/ 2172208 h 5753325"/>
              <a:gd name="connsiteX37" fmla="*/ 6095990 w 6530408"/>
              <a:gd name="connsiteY37" fmla="*/ 2181185 h 5753325"/>
              <a:gd name="connsiteX38" fmla="*/ 6090126 w 6530408"/>
              <a:gd name="connsiteY38" fmla="*/ 2192533 h 5753325"/>
              <a:gd name="connsiteX39" fmla="*/ 6089503 w 6530408"/>
              <a:gd name="connsiteY39" fmla="*/ 2192543 h 5753325"/>
              <a:gd name="connsiteX40" fmla="*/ 6084946 w 6530408"/>
              <a:gd name="connsiteY40" fmla="*/ 2203694 h 5753325"/>
              <a:gd name="connsiteX41" fmla="*/ 5987861 w 6530408"/>
              <a:gd name="connsiteY41" fmla="*/ 2304868 h 5753325"/>
              <a:gd name="connsiteX42" fmla="*/ 5973439 w 6530408"/>
              <a:gd name="connsiteY42" fmla="*/ 2385635 h 5753325"/>
              <a:gd name="connsiteX43" fmla="*/ 5916727 w 6530408"/>
              <a:gd name="connsiteY43" fmla="*/ 2458777 h 5753325"/>
              <a:gd name="connsiteX44" fmla="*/ 5856524 w 6530408"/>
              <a:gd name="connsiteY44" fmla="*/ 2583281 h 5753325"/>
              <a:gd name="connsiteX45" fmla="*/ 5838091 w 6530408"/>
              <a:gd name="connsiteY45" fmla="*/ 2753474 h 5753325"/>
              <a:gd name="connsiteX46" fmla="*/ 5777471 w 6530408"/>
              <a:gd name="connsiteY46" fmla="*/ 2901570 h 5753325"/>
              <a:gd name="connsiteX47" fmla="*/ 5723992 w 6530408"/>
              <a:gd name="connsiteY47" fmla="*/ 2998752 h 5753325"/>
              <a:gd name="connsiteX48" fmla="*/ 5557886 w 6530408"/>
              <a:gd name="connsiteY48" fmla="*/ 3329735 h 5753325"/>
              <a:gd name="connsiteX49" fmla="*/ 5471501 w 6530408"/>
              <a:gd name="connsiteY49" fmla="*/ 3462221 h 5753325"/>
              <a:gd name="connsiteX50" fmla="*/ 5465154 w 6530408"/>
              <a:gd name="connsiteY50" fmla="*/ 3541065 h 5753325"/>
              <a:gd name="connsiteX51" fmla="*/ 5437889 w 6530408"/>
              <a:gd name="connsiteY51" fmla="*/ 3559927 h 5753325"/>
              <a:gd name="connsiteX52" fmla="*/ 5432770 w 6530408"/>
              <a:gd name="connsiteY52" fmla="*/ 3562948 h 5753325"/>
              <a:gd name="connsiteX53" fmla="*/ 5406795 w 6530408"/>
              <a:gd name="connsiteY53" fmla="*/ 3578594 h 5753325"/>
              <a:gd name="connsiteX54" fmla="*/ 5381495 w 6530408"/>
              <a:gd name="connsiteY54" fmla="*/ 3599883 h 5753325"/>
              <a:gd name="connsiteX55" fmla="*/ 5363689 w 6530408"/>
              <a:gd name="connsiteY55" fmla="*/ 3633299 h 5753325"/>
              <a:gd name="connsiteX56" fmla="*/ 5291870 w 6530408"/>
              <a:gd name="connsiteY56" fmla="*/ 3799039 h 5753325"/>
              <a:gd name="connsiteX57" fmla="*/ 5241600 w 6530408"/>
              <a:gd name="connsiteY57" fmla="*/ 3894238 h 5753325"/>
              <a:gd name="connsiteX58" fmla="*/ 5211041 w 6530408"/>
              <a:gd name="connsiteY58" fmla="*/ 3924184 h 5753325"/>
              <a:gd name="connsiteX59" fmla="*/ 5176073 w 6530408"/>
              <a:gd name="connsiteY59" fmla="*/ 3970179 h 5753325"/>
              <a:gd name="connsiteX60" fmla="*/ 5172826 w 6530408"/>
              <a:gd name="connsiteY60" fmla="*/ 3991773 h 5753325"/>
              <a:gd name="connsiteX61" fmla="*/ 5157053 w 6530408"/>
              <a:gd name="connsiteY61" fmla="*/ 3997708 h 5753325"/>
              <a:gd name="connsiteX62" fmla="*/ 5127922 w 6530408"/>
              <a:gd name="connsiteY62" fmla="*/ 4022660 h 5753325"/>
              <a:gd name="connsiteX63" fmla="*/ 5020872 w 6530408"/>
              <a:gd name="connsiteY63" fmla="*/ 4075951 h 5753325"/>
              <a:gd name="connsiteX64" fmla="*/ 4991410 w 6530408"/>
              <a:gd name="connsiteY64" fmla="*/ 4087598 h 5753325"/>
              <a:gd name="connsiteX65" fmla="*/ 4930112 w 6530408"/>
              <a:gd name="connsiteY65" fmla="*/ 4138459 h 5753325"/>
              <a:gd name="connsiteX66" fmla="*/ 4834224 w 6530408"/>
              <a:gd name="connsiteY66" fmla="*/ 4231643 h 5753325"/>
              <a:gd name="connsiteX67" fmla="*/ 4812599 w 6530408"/>
              <a:gd name="connsiteY67" fmla="*/ 4249449 h 5753325"/>
              <a:gd name="connsiteX68" fmla="*/ 4789188 w 6530408"/>
              <a:gd name="connsiteY68" fmla="*/ 4256678 h 5753325"/>
              <a:gd name="connsiteX69" fmla="*/ 4779554 w 6530408"/>
              <a:gd name="connsiteY69" fmla="*/ 4251313 h 5753325"/>
              <a:gd name="connsiteX70" fmla="*/ 4766885 w 6530408"/>
              <a:gd name="connsiteY70" fmla="*/ 4259812 h 5753325"/>
              <a:gd name="connsiteX71" fmla="*/ 4762510 w 6530408"/>
              <a:gd name="connsiteY71" fmla="*/ 4260383 h 5753325"/>
              <a:gd name="connsiteX72" fmla="*/ 4738416 w 6530408"/>
              <a:gd name="connsiteY72" fmla="*/ 4265355 h 5753325"/>
              <a:gd name="connsiteX73" fmla="*/ 4712007 w 6530408"/>
              <a:gd name="connsiteY73" fmla="*/ 4317892 h 5753325"/>
              <a:gd name="connsiteX74" fmla="*/ 4658930 w 6530408"/>
              <a:gd name="connsiteY74" fmla="*/ 4348041 h 5753325"/>
              <a:gd name="connsiteX75" fmla="*/ 4443526 w 6530408"/>
              <a:gd name="connsiteY75" fmla="*/ 4507851 h 5753325"/>
              <a:gd name="connsiteX76" fmla="*/ 4289766 w 6530408"/>
              <a:gd name="connsiteY76" fmla="*/ 4711450 h 5753325"/>
              <a:gd name="connsiteX77" fmla="*/ 4150870 w 6530408"/>
              <a:gd name="connsiteY77" fmla="*/ 4818480 h 5753325"/>
              <a:gd name="connsiteX78" fmla="*/ 4006639 w 6530408"/>
              <a:gd name="connsiteY78" fmla="*/ 4933815 h 5753325"/>
              <a:gd name="connsiteX79" fmla="*/ 3298210 w 6530408"/>
              <a:gd name="connsiteY79" fmla="*/ 5070790 h 5753325"/>
              <a:gd name="connsiteX80" fmla="*/ 2947678 w 6530408"/>
              <a:gd name="connsiteY80" fmla="*/ 5117869 h 5753325"/>
              <a:gd name="connsiteX81" fmla="*/ 2822169 w 6530408"/>
              <a:gd name="connsiteY81" fmla="*/ 5129396 h 5753325"/>
              <a:gd name="connsiteX82" fmla="*/ 2538773 w 6530408"/>
              <a:gd name="connsiteY82" fmla="*/ 5313397 h 5753325"/>
              <a:gd name="connsiteX83" fmla="*/ 2014500 w 6530408"/>
              <a:gd name="connsiteY83" fmla="*/ 5519744 h 5753325"/>
              <a:gd name="connsiteX84" fmla="*/ 1934391 w 6530408"/>
              <a:gd name="connsiteY84" fmla="*/ 5591335 h 5753325"/>
              <a:gd name="connsiteX85" fmla="*/ 1892550 w 6530408"/>
              <a:gd name="connsiteY85" fmla="*/ 5649708 h 5753325"/>
              <a:gd name="connsiteX86" fmla="*/ 1854769 w 6530408"/>
              <a:gd name="connsiteY86" fmla="*/ 5647691 h 5753325"/>
              <a:gd name="connsiteX87" fmla="*/ 1809461 w 6530408"/>
              <a:gd name="connsiteY87" fmla="*/ 5648628 h 5753325"/>
              <a:gd name="connsiteX88" fmla="*/ 1745150 w 6530408"/>
              <a:gd name="connsiteY88" fmla="*/ 5693879 h 5753325"/>
              <a:gd name="connsiteX89" fmla="*/ 1713375 w 6530408"/>
              <a:gd name="connsiteY89" fmla="*/ 5684672 h 5753325"/>
              <a:gd name="connsiteX90" fmla="*/ 1707808 w 6530408"/>
              <a:gd name="connsiteY90" fmla="*/ 5682611 h 5753325"/>
              <a:gd name="connsiteX91" fmla="*/ 1679313 w 6530408"/>
              <a:gd name="connsiteY91" fmla="*/ 5672360 h 5753325"/>
              <a:gd name="connsiteX92" fmla="*/ 1646933 w 6530408"/>
              <a:gd name="connsiteY92" fmla="*/ 5666227 h 5753325"/>
              <a:gd name="connsiteX93" fmla="*/ 1610055 w 6530408"/>
              <a:gd name="connsiteY93" fmla="*/ 5673643 h 5753325"/>
              <a:gd name="connsiteX94" fmla="*/ 1437641 w 6530408"/>
              <a:gd name="connsiteY94" fmla="*/ 5723266 h 5753325"/>
              <a:gd name="connsiteX95" fmla="*/ 1332869 w 6530408"/>
              <a:gd name="connsiteY95" fmla="*/ 5744752 h 5753325"/>
              <a:gd name="connsiteX96" fmla="*/ 1290525 w 6530408"/>
              <a:gd name="connsiteY96" fmla="*/ 5740036 h 5753325"/>
              <a:gd name="connsiteX97" fmla="*/ 1233107 w 6530408"/>
              <a:gd name="connsiteY97" fmla="*/ 5742106 h 5753325"/>
              <a:gd name="connsiteX98" fmla="*/ 1214532 w 6530408"/>
              <a:gd name="connsiteY98" fmla="*/ 5753325 h 5753325"/>
              <a:gd name="connsiteX99" fmla="*/ 1199955 w 6530408"/>
              <a:gd name="connsiteY99" fmla="*/ 5744831 h 5753325"/>
              <a:gd name="connsiteX100" fmla="*/ 1162337 w 6530408"/>
              <a:gd name="connsiteY100" fmla="*/ 5738048 h 5753325"/>
              <a:gd name="connsiteX101" fmla="*/ 1053457 w 6530408"/>
              <a:gd name="connsiteY101" fmla="*/ 5688676 h 5753325"/>
              <a:gd name="connsiteX102" fmla="*/ 1025798 w 6530408"/>
              <a:gd name="connsiteY102" fmla="*/ 5673166 h 5753325"/>
              <a:gd name="connsiteX103" fmla="*/ 947900 w 6530408"/>
              <a:gd name="connsiteY103" fmla="*/ 5657848 h 5753325"/>
              <a:gd name="connsiteX104" fmla="*/ 815627 w 6530408"/>
              <a:gd name="connsiteY104" fmla="*/ 5642557 h 5753325"/>
              <a:gd name="connsiteX105" fmla="*/ 788251 w 6530408"/>
              <a:gd name="connsiteY105" fmla="*/ 5637065 h 5753325"/>
              <a:gd name="connsiteX106" fmla="*/ 767822 w 6530408"/>
              <a:gd name="connsiteY106" fmla="*/ 5623450 h 5753325"/>
              <a:gd name="connsiteX107" fmla="*/ 765791 w 6530408"/>
              <a:gd name="connsiteY107" fmla="*/ 5612539 h 5753325"/>
              <a:gd name="connsiteX108" fmla="*/ 751230 w 6530408"/>
              <a:gd name="connsiteY108" fmla="*/ 5608092 h 5753325"/>
              <a:gd name="connsiteX109" fmla="*/ 748008 w 6530408"/>
              <a:gd name="connsiteY109" fmla="*/ 5605052 h 5753325"/>
              <a:gd name="connsiteX110" fmla="*/ 728871 w 6530408"/>
              <a:gd name="connsiteY110" fmla="*/ 5589469 h 5753325"/>
              <a:gd name="connsiteX111" fmla="*/ 671898 w 6530408"/>
              <a:gd name="connsiteY111" fmla="*/ 5602363 h 5753325"/>
              <a:gd name="connsiteX112" fmla="*/ 615065 w 6530408"/>
              <a:gd name="connsiteY112" fmla="*/ 5580257 h 5753325"/>
              <a:gd name="connsiteX113" fmla="*/ 355785 w 6530408"/>
              <a:gd name="connsiteY113" fmla="*/ 5514383 h 5753325"/>
              <a:gd name="connsiteX114" fmla="*/ 102269 w 6530408"/>
              <a:gd name="connsiteY114" fmla="*/ 5524347 h 5753325"/>
              <a:gd name="connsiteX115" fmla="*/ 13160 w 6530408"/>
              <a:gd name="connsiteY115" fmla="*/ 5514159 h 5753325"/>
              <a:gd name="connsiteX116" fmla="*/ 0 w 6530408"/>
              <a:gd name="connsiteY116" fmla="*/ 5511735 h 5753325"/>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488360 w 6530408"/>
              <a:gd name="connsiteY8" fmla="*/ 535865 h 5753325"/>
              <a:gd name="connsiteX9" fmla="*/ 6492864 w 6530408"/>
              <a:gd name="connsiteY9" fmla="*/ 615799 h 5753325"/>
              <a:gd name="connsiteX10" fmla="*/ 6459988 w 6530408"/>
              <a:gd name="connsiteY10" fmla="*/ 707628 h 5753325"/>
              <a:gd name="connsiteX11" fmla="*/ 6453989 w 6530408"/>
              <a:gd name="connsiteY11" fmla="*/ 711876 h 5753325"/>
              <a:gd name="connsiteX12" fmla="*/ 6453209 w 6530408"/>
              <a:gd name="connsiteY12" fmla="*/ 719127 h 5753325"/>
              <a:gd name="connsiteX13" fmla="*/ 6457662 w 6530408"/>
              <a:gd name="connsiteY13" fmla="*/ 723331 h 5753325"/>
              <a:gd name="connsiteX14" fmla="*/ 6447445 w 6530408"/>
              <a:gd name="connsiteY14" fmla="*/ 780003 h 5753325"/>
              <a:gd name="connsiteX15" fmla="*/ 6426552 w 6530408"/>
              <a:gd name="connsiteY15" fmla="*/ 845805 h 5753325"/>
              <a:gd name="connsiteX16" fmla="*/ 6434072 w 6530408"/>
              <a:gd name="connsiteY16" fmla="*/ 910733 h 5753325"/>
              <a:gd name="connsiteX17" fmla="*/ 6432570 w 6530408"/>
              <a:gd name="connsiteY17" fmla="*/ 983394 h 5753325"/>
              <a:gd name="connsiteX18" fmla="*/ 6431878 w 6530408"/>
              <a:gd name="connsiteY18" fmla="*/ 1026728 h 5753325"/>
              <a:gd name="connsiteX19" fmla="*/ 6414269 w 6530408"/>
              <a:gd name="connsiteY19" fmla="*/ 1151111 h 5753325"/>
              <a:gd name="connsiteX20" fmla="*/ 6371722 w 6530408"/>
              <a:gd name="connsiteY20" fmla="*/ 1318080 h 5753325"/>
              <a:gd name="connsiteX21" fmla="*/ 6356023 w 6530408"/>
              <a:gd name="connsiteY21" fmla="*/ 1356227 h 5753325"/>
              <a:gd name="connsiteX22" fmla="*/ 6356157 w 6530408"/>
              <a:gd name="connsiteY22" fmla="*/ 1361967 h 5753325"/>
              <a:gd name="connsiteX23" fmla="*/ 6350613 w 6530408"/>
              <a:gd name="connsiteY23" fmla="*/ 1393569 h 5753325"/>
              <a:gd name="connsiteX24" fmla="*/ 6357062 w 6530408"/>
              <a:gd name="connsiteY24" fmla="*/ 1444071 h 5753325"/>
              <a:gd name="connsiteX25" fmla="*/ 6364832 w 6530408"/>
              <a:gd name="connsiteY25" fmla="*/ 1478763 h 5753325"/>
              <a:gd name="connsiteX26" fmla="*/ 6369745 w 6530408"/>
              <a:gd name="connsiteY26" fmla="*/ 1495680 h 5753325"/>
              <a:gd name="connsiteX27" fmla="*/ 6370898 w 6530408"/>
              <a:gd name="connsiteY27" fmla="*/ 1513331 h 5753325"/>
              <a:gd name="connsiteX28" fmla="*/ 6368801 w 6530408"/>
              <a:gd name="connsiteY28" fmla="*/ 1527414 h 5753325"/>
              <a:gd name="connsiteX29" fmla="*/ 6359177 w 6530408"/>
              <a:gd name="connsiteY29" fmla="*/ 1639513 h 5753325"/>
              <a:gd name="connsiteX30" fmla="*/ 6299489 w 6530408"/>
              <a:gd name="connsiteY30" fmla="*/ 1784860 h 5753325"/>
              <a:gd name="connsiteX31" fmla="*/ 6267878 w 6530408"/>
              <a:gd name="connsiteY31" fmla="*/ 1858572 h 5753325"/>
              <a:gd name="connsiteX32" fmla="*/ 6251146 w 6530408"/>
              <a:gd name="connsiteY32" fmla="*/ 1926167 h 5753325"/>
              <a:gd name="connsiteX33" fmla="*/ 6210686 w 6530408"/>
              <a:gd name="connsiteY33" fmla="*/ 2014834 h 5753325"/>
              <a:gd name="connsiteX34" fmla="*/ 6106652 w 6530408"/>
              <a:gd name="connsiteY34" fmla="*/ 2150572 h 5753325"/>
              <a:gd name="connsiteX35" fmla="*/ 6097813 w 6530408"/>
              <a:gd name="connsiteY35" fmla="*/ 2172208 h 5753325"/>
              <a:gd name="connsiteX36" fmla="*/ 6095990 w 6530408"/>
              <a:gd name="connsiteY36" fmla="*/ 2181185 h 5753325"/>
              <a:gd name="connsiteX37" fmla="*/ 6090126 w 6530408"/>
              <a:gd name="connsiteY37" fmla="*/ 2192533 h 5753325"/>
              <a:gd name="connsiteX38" fmla="*/ 6089503 w 6530408"/>
              <a:gd name="connsiteY38" fmla="*/ 2192543 h 5753325"/>
              <a:gd name="connsiteX39" fmla="*/ 6084946 w 6530408"/>
              <a:gd name="connsiteY39" fmla="*/ 2203694 h 5753325"/>
              <a:gd name="connsiteX40" fmla="*/ 5987861 w 6530408"/>
              <a:gd name="connsiteY40" fmla="*/ 2304868 h 5753325"/>
              <a:gd name="connsiteX41" fmla="*/ 5973439 w 6530408"/>
              <a:gd name="connsiteY41" fmla="*/ 2385635 h 5753325"/>
              <a:gd name="connsiteX42" fmla="*/ 5916727 w 6530408"/>
              <a:gd name="connsiteY42" fmla="*/ 2458777 h 5753325"/>
              <a:gd name="connsiteX43" fmla="*/ 5856524 w 6530408"/>
              <a:gd name="connsiteY43" fmla="*/ 2583281 h 5753325"/>
              <a:gd name="connsiteX44" fmla="*/ 5838091 w 6530408"/>
              <a:gd name="connsiteY44" fmla="*/ 2753474 h 5753325"/>
              <a:gd name="connsiteX45" fmla="*/ 5777471 w 6530408"/>
              <a:gd name="connsiteY45" fmla="*/ 2901570 h 5753325"/>
              <a:gd name="connsiteX46" fmla="*/ 5723992 w 6530408"/>
              <a:gd name="connsiteY46" fmla="*/ 2998752 h 5753325"/>
              <a:gd name="connsiteX47" fmla="*/ 5557886 w 6530408"/>
              <a:gd name="connsiteY47" fmla="*/ 3329735 h 5753325"/>
              <a:gd name="connsiteX48" fmla="*/ 5471501 w 6530408"/>
              <a:gd name="connsiteY48" fmla="*/ 3462221 h 5753325"/>
              <a:gd name="connsiteX49" fmla="*/ 5465154 w 6530408"/>
              <a:gd name="connsiteY49" fmla="*/ 3541065 h 5753325"/>
              <a:gd name="connsiteX50" fmla="*/ 5437889 w 6530408"/>
              <a:gd name="connsiteY50" fmla="*/ 3559927 h 5753325"/>
              <a:gd name="connsiteX51" fmla="*/ 5432770 w 6530408"/>
              <a:gd name="connsiteY51" fmla="*/ 3562948 h 5753325"/>
              <a:gd name="connsiteX52" fmla="*/ 5406795 w 6530408"/>
              <a:gd name="connsiteY52" fmla="*/ 3578594 h 5753325"/>
              <a:gd name="connsiteX53" fmla="*/ 5381495 w 6530408"/>
              <a:gd name="connsiteY53" fmla="*/ 3599883 h 5753325"/>
              <a:gd name="connsiteX54" fmla="*/ 5363689 w 6530408"/>
              <a:gd name="connsiteY54" fmla="*/ 3633299 h 5753325"/>
              <a:gd name="connsiteX55" fmla="*/ 5291870 w 6530408"/>
              <a:gd name="connsiteY55" fmla="*/ 3799039 h 5753325"/>
              <a:gd name="connsiteX56" fmla="*/ 5241600 w 6530408"/>
              <a:gd name="connsiteY56" fmla="*/ 3894238 h 5753325"/>
              <a:gd name="connsiteX57" fmla="*/ 5211041 w 6530408"/>
              <a:gd name="connsiteY57" fmla="*/ 3924184 h 5753325"/>
              <a:gd name="connsiteX58" fmla="*/ 5176073 w 6530408"/>
              <a:gd name="connsiteY58" fmla="*/ 3970179 h 5753325"/>
              <a:gd name="connsiteX59" fmla="*/ 5172826 w 6530408"/>
              <a:gd name="connsiteY59" fmla="*/ 3991773 h 5753325"/>
              <a:gd name="connsiteX60" fmla="*/ 5157053 w 6530408"/>
              <a:gd name="connsiteY60" fmla="*/ 3997708 h 5753325"/>
              <a:gd name="connsiteX61" fmla="*/ 5127922 w 6530408"/>
              <a:gd name="connsiteY61" fmla="*/ 4022660 h 5753325"/>
              <a:gd name="connsiteX62" fmla="*/ 5020872 w 6530408"/>
              <a:gd name="connsiteY62" fmla="*/ 4075951 h 5753325"/>
              <a:gd name="connsiteX63" fmla="*/ 4991410 w 6530408"/>
              <a:gd name="connsiteY63" fmla="*/ 4087598 h 5753325"/>
              <a:gd name="connsiteX64" fmla="*/ 4930112 w 6530408"/>
              <a:gd name="connsiteY64" fmla="*/ 4138459 h 5753325"/>
              <a:gd name="connsiteX65" fmla="*/ 4834224 w 6530408"/>
              <a:gd name="connsiteY65" fmla="*/ 4231643 h 5753325"/>
              <a:gd name="connsiteX66" fmla="*/ 4812599 w 6530408"/>
              <a:gd name="connsiteY66" fmla="*/ 4249449 h 5753325"/>
              <a:gd name="connsiteX67" fmla="*/ 4789188 w 6530408"/>
              <a:gd name="connsiteY67" fmla="*/ 4256678 h 5753325"/>
              <a:gd name="connsiteX68" fmla="*/ 4779554 w 6530408"/>
              <a:gd name="connsiteY68" fmla="*/ 4251313 h 5753325"/>
              <a:gd name="connsiteX69" fmla="*/ 4766885 w 6530408"/>
              <a:gd name="connsiteY69" fmla="*/ 4259812 h 5753325"/>
              <a:gd name="connsiteX70" fmla="*/ 4762510 w 6530408"/>
              <a:gd name="connsiteY70" fmla="*/ 4260383 h 5753325"/>
              <a:gd name="connsiteX71" fmla="*/ 4738416 w 6530408"/>
              <a:gd name="connsiteY71" fmla="*/ 4265355 h 5753325"/>
              <a:gd name="connsiteX72" fmla="*/ 4712007 w 6530408"/>
              <a:gd name="connsiteY72" fmla="*/ 4317892 h 5753325"/>
              <a:gd name="connsiteX73" fmla="*/ 4658930 w 6530408"/>
              <a:gd name="connsiteY73" fmla="*/ 4348041 h 5753325"/>
              <a:gd name="connsiteX74" fmla="*/ 4443526 w 6530408"/>
              <a:gd name="connsiteY74" fmla="*/ 4507851 h 5753325"/>
              <a:gd name="connsiteX75" fmla="*/ 4289766 w 6530408"/>
              <a:gd name="connsiteY75" fmla="*/ 4711450 h 5753325"/>
              <a:gd name="connsiteX76" fmla="*/ 4150870 w 6530408"/>
              <a:gd name="connsiteY76" fmla="*/ 4818480 h 5753325"/>
              <a:gd name="connsiteX77" fmla="*/ 4006639 w 6530408"/>
              <a:gd name="connsiteY77" fmla="*/ 4933815 h 5753325"/>
              <a:gd name="connsiteX78" fmla="*/ 3298210 w 6530408"/>
              <a:gd name="connsiteY78" fmla="*/ 5070790 h 5753325"/>
              <a:gd name="connsiteX79" fmla="*/ 2947678 w 6530408"/>
              <a:gd name="connsiteY79" fmla="*/ 5117869 h 5753325"/>
              <a:gd name="connsiteX80" fmla="*/ 2822169 w 6530408"/>
              <a:gd name="connsiteY80" fmla="*/ 5129396 h 5753325"/>
              <a:gd name="connsiteX81" fmla="*/ 2538773 w 6530408"/>
              <a:gd name="connsiteY81" fmla="*/ 5313397 h 5753325"/>
              <a:gd name="connsiteX82" fmla="*/ 2014500 w 6530408"/>
              <a:gd name="connsiteY82" fmla="*/ 5519744 h 5753325"/>
              <a:gd name="connsiteX83" fmla="*/ 1934391 w 6530408"/>
              <a:gd name="connsiteY83" fmla="*/ 5591335 h 5753325"/>
              <a:gd name="connsiteX84" fmla="*/ 1892550 w 6530408"/>
              <a:gd name="connsiteY84" fmla="*/ 5649708 h 5753325"/>
              <a:gd name="connsiteX85" fmla="*/ 1854769 w 6530408"/>
              <a:gd name="connsiteY85" fmla="*/ 5647691 h 5753325"/>
              <a:gd name="connsiteX86" fmla="*/ 1809461 w 6530408"/>
              <a:gd name="connsiteY86" fmla="*/ 5648628 h 5753325"/>
              <a:gd name="connsiteX87" fmla="*/ 1745150 w 6530408"/>
              <a:gd name="connsiteY87" fmla="*/ 5693879 h 5753325"/>
              <a:gd name="connsiteX88" fmla="*/ 1713375 w 6530408"/>
              <a:gd name="connsiteY88" fmla="*/ 5684672 h 5753325"/>
              <a:gd name="connsiteX89" fmla="*/ 1707808 w 6530408"/>
              <a:gd name="connsiteY89" fmla="*/ 5682611 h 5753325"/>
              <a:gd name="connsiteX90" fmla="*/ 1679313 w 6530408"/>
              <a:gd name="connsiteY90" fmla="*/ 5672360 h 5753325"/>
              <a:gd name="connsiteX91" fmla="*/ 1646933 w 6530408"/>
              <a:gd name="connsiteY91" fmla="*/ 5666227 h 5753325"/>
              <a:gd name="connsiteX92" fmla="*/ 1610055 w 6530408"/>
              <a:gd name="connsiteY92" fmla="*/ 5673643 h 5753325"/>
              <a:gd name="connsiteX93" fmla="*/ 1437641 w 6530408"/>
              <a:gd name="connsiteY93" fmla="*/ 5723266 h 5753325"/>
              <a:gd name="connsiteX94" fmla="*/ 1332869 w 6530408"/>
              <a:gd name="connsiteY94" fmla="*/ 5744752 h 5753325"/>
              <a:gd name="connsiteX95" fmla="*/ 1290525 w 6530408"/>
              <a:gd name="connsiteY95" fmla="*/ 5740036 h 5753325"/>
              <a:gd name="connsiteX96" fmla="*/ 1233107 w 6530408"/>
              <a:gd name="connsiteY96" fmla="*/ 5742106 h 5753325"/>
              <a:gd name="connsiteX97" fmla="*/ 1214532 w 6530408"/>
              <a:gd name="connsiteY97" fmla="*/ 5753325 h 5753325"/>
              <a:gd name="connsiteX98" fmla="*/ 1199955 w 6530408"/>
              <a:gd name="connsiteY98" fmla="*/ 5744831 h 5753325"/>
              <a:gd name="connsiteX99" fmla="*/ 1162337 w 6530408"/>
              <a:gd name="connsiteY99" fmla="*/ 5738048 h 5753325"/>
              <a:gd name="connsiteX100" fmla="*/ 1053457 w 6530408"/>
              <a:gd name="connsiteY100" fmla="*/ 5688676 h 5753325"/>
              <a:gd name="connsiteX101" fmla="*/ 1025798 w 6530408"/>
              <a:gd name="connsiteY101" fmla="*/ 5673166 h 5753325"/>
              <a:gd name="connsiteX102" fmla="*/ 947900 w 6530408"/>
              <a:gd name="connsiteY102" fmla="*/ 5657848 h 5753325"/>
              <a:gd name="connsiteX103" fmla="*/ 815627 w 6530408"/>
              <a:gd name="connsiteY103" fmla="*/ 5642557 h 5753325"/>
              <a:gd name="connsiteX104" fmla="*/ 788251 w 6530408"/>
              <a:gd name="connsiteY104" fmla="*/ 5637065 h 5753325"/>
              <a:gd name="connsiteX105" fmla="*/ 767822 w 6530408"/>
              <a:gd name="connsiteY105" fmla="*/ 5623450 h 5753325"/>
              <a:gd name="connsiteX106" fmla="*/ 765791 w 6530408"/>
              <a:gd name="connsiteY106" fmla="*/ 5612539 h 5753325"/>
              <a:gd name="connsiteX107" fmla="*/ 751230 w 6530408"/>
              <a:gd name="connsiteY107" fmla="*/ 5608092 h 5753325"/>
              <a:gd name="connsiteX108" fmla="*/ 748008 w 6530408"/>
              <a:gd name="connsiteY108" fmla="*/ 5605052 h 5753325"/>
              <a:gd name="connsiteX109" fmla="*/ 728871 w 6530408"/>
              <a:gd name="connsiteY109" fmla="*/ 5589469 h 5753325"/>
              <a:gd name="connsiteX110" fmla="*/ 671898 w 6530408"/>
              <a:gd name="connsiteY110" fmla="*/ 5602363 h 5753325"/>
              <a:gd name="connsiteX111" fmla="*/ 615065 w 6530408"/>
              <a:gd name="connsiteY111" fmla="*/ 5580257 h 5753325"/>
              <a:gd name="connsiteX112" fmla="*/ 355785 w 6530408"/>
              <a:gd name="connsiteY112" fmla="*/ 5514383 h 5753325"/>
              <a:gd name="connsiteX113" fmla="*/ 102269 w 6530408"/>
              <a:gd name="connsiteY113" fmla="*/ 5524347 h 5753325"/>
              <a:gd name="connsiteX114" fmla="*/ 13160 w 6530408"/>
              <a:gd name="connsiteY114" fmla="*/ 5514159 h 5753325"/>
              <a:gd name="connsiteX115" fmla="*/ 0 w 6530408"/>
              <a:gd name="connsiteY115" fmla="*/ 5511735 h 5753325"/>
              <a:gd name="connsiteX116" fmla="*/ 0 w 6530408"/>
              <a:gd name="connsiteY116" fmla="*/ 0 h 5753325"/>
              <a:gd name="connsiteX0" fmla="*/ 0 w 6506836"/>
              <a:gd name="connsiteY0" fmla="*/ 0 h 5753325"/>
              <a:gd name="connsiteX1" fmla="*/ 6438980 w 6506836"/>
              <a:gd name="connsiteY1" fmla="*/ 0 h 5753325"/>
              <a:gd name="connsiteX2" fmla="*/ 6439047 w 6506836"/>
              <a:gd name="connsiteY2" fmla="*/ 147 h 5753325"/>
              <a:gd name="connsiteX3" fmla="*/ 6443456 w 6506836"/>
              <a:gd name="connsiteY3" fmla="*/ 130105 h 5753325"/>
              <a:gd name="connsiteX4" fmla="*/ 6447632 w 6506836"/>
              <a:gd name="connsiteY4" fmla="*/ 170016 h 5753325"/>
              <a:gd name="connsiteX5" fmla="*/ 6465936 w 6506836"/>
              <a:gd name="connsiteY5" fmla="*/ 274847 h 5753325"/>
              <a:gd name="connsiteX6" fmla="*/ 6506836 w 6506836"/>
              <a:gd name="connsiteY6" fmla="*/ 331778 h 5753325"/>
              <a:gd name="connsiteX7" fmla="*/ 6488360 w 6506836"/>
              <a:gd name="connsiteY7" fmla="*/ 535865 h 5753325"/>
              <a:gd name="connsiteX8" fmla="*/ 6492864 w 6506836"/>
              <a:gd name="connsiteY8" fmla="*/ 615799 h 5753325"/>
              <a:gd name="connsiteX9" fmla="*/ 6459988 w 6506836"/>
              <a:gd name="connsiteY9" fmla="*/ 707628 h 5753325"/>
              <a:gd name="connsiteX10" fmla="*/ 6453989 w 6506836"/>
              <a:gd name="connsiteY10" fmla="*/ 711876 h 5753325"/>
              <a:gd name="connsiteX11" fmla="*/ 6453209 w 6506836"/>
              <a:gd name="connsiteY11" fmla="*/ 719127 h 5753325"/>
              <a:gd name="connsiteX12" fmla="*/ 6457662 w 6506836"/>
              <a:gd name="connsiteY12" fmla="*/ 723331 h 5753325"/>
              <a:gd name="connsiteX13" fmla="*/ 6447445 w 6506836"/>
              <a:gd name="connsiteY13" fmla="*/ 780003 h 5753325"/>
              <a:gd name="connsiteX14" fmla="*/ 6426552 w 6506836"/>
              <a:gd name="connsiteY14" fmla="*/ 845805 h 5753325"/>
              <a:gd name="connsiteX15" fmla="*/ 6434072 w 6506836"/>
              <a:gd name="connsiteY15" fmla="*/ 910733 h 5753325"/>
              <a:gd name="connsiteX16" fmla="*/ 6432570 w 6506836"/>
              <a:gd name="connsiteY16" fmla="*/ 983394 h 5753325"/>
              <a:gd name="connsiteX17" fmla="*/ 6431878 w 6506836"/>
              <a:gd name="connsiteY17" fmla="*/ 1026728 h 5753325"/>
              <a:gd name="connsiteX18" fmla="*/ 6414269 w 6506836"/>
              <a:gd name="connsiteY18" fmla="*/ 1151111 h 5753325"/>
              <a:gd name="connsiteX19" fmla="*/ 6371722 w 6506836"/>
              <a:gd name="connsiteY19" fmla="*/ 1318080 h 5753325"/>
              <a:gd name="connsiteX20" fmla="*/ 6356023 w 6506836"/>
              <a:gd name="connsiteY20" fmla="*/ 1356227 h 5753325"/>
              <a:gd name="connsiteX21" fmla="*/ 6356157 w 6506836"/>
              <a:gd name="connsiteY21" fmla="*/ 1361967 h 5753325"/>
              <a:gd name="connsiteX22" fmla="*/ 6350613 w 6506836"/>
              <a:gd name="connsiteY22" fmla="*/ 1393569 h 5753325"/>
              <a:gd name="connsiteX23" fmla="*/ 6357062 w 6506836"/>
              <a:gd name="connsiteY23" fmla="*/ 1444071 h 5753325"/>
              <a:gd name="connsiteX24" fmla="*/ 6364832 w 6506836"/>
              <a:gd name="connsiteY24" fmla="*/ 1478763 h 5753325"/>
              <a:gd name="connsiteX25" fmla="*/ 6369745 w 6506836"/>
              <a:gd name="connsiteY25" fmla="*/ 1495680 h 5753325"/>
              <a:gd name="connsiteX26" fmla="*/ 6370898 w 6506836"/>
              <a:gd name="connsiteY26" fmla="*/ 1513331 h 5753325"/>
              <a:gd name="connsiteX27" fmla="*/ 6368801 w 6506836"/>
              <a:gd name="connsiteY27" fmla="*/ 1527414 h 5753325"/>
              <a:gd name="connsiteX28" fmla="*/ 6359177 w 6506836"/>
              <a:gd name="connsiteY28" fmla="*/ 1639513 h 5753325"/>
              <a:gd name="connsiteX29" fmla="*/ 6299489 w 6506836"/>
              <a:gd name="connsiteY29" fmla="*/ 1784860 h 5753325"/>
              <a:gd name="connsiteX30" fmla="*/ 6267878 w 6506836"/>
              <a:gd name="connsiteY30" fmla="*/ 1858572 h 5753325"/>
              <a:gd name="connsiteX31" fmla="*/ 6251146 w 6506836"/>
              <a:gd name="connsiteY31" fmla="*/ 1926167 h 5753325"/>
              <a:gd name="connsiteX32" fmla="*/ 6210686 w 6506836"/>
              <a:gd name="connsiteY32" fmla="*/ 2014834 h 5753325"/>
              <a:gd name="connsiteX33" fmla="*/ 6106652 w 6506836"/>
              <a:gd name="connsiteY33" fmla="*/ 2150572 h 5753325"/>
              <a:gd name="connsiteX34" fmla="*/ 6097813 w 6506836"/>
              <a:gd name="connsiteY34" fmla="*/ 2172208 h 5753325"/>
              <a:gd name="connsiteX35" fmla="*/ 6095990 w 6506836"/>
              <a:gd name="connsiteY35" fmla="*/ 2181185 h 5753325"/>
              <a:gd name="connsiteX36" fmla="*/ 6090126 w 6506836"/>
              <a:gd name="connsiteY36" fmla="*/ 2192533 h 5753325"/>
              <a:gd name="connsiteX37" fmla="*/ 6089503 w 6506836"/>
              <a:gd name="connsiteY37" fmla="*/ 2192543 h 5753325"/>
              <a:gd name="connsiteX38" fmla="*/ 6084946 w 6506836"/>
              <a:gd name="connsiteY38" fmla="*/ 2203694 h 5753325"/>
              <a:gd name="connsiteX39" fmla="*/ 5987861 w 6506836"/>
              <a:gd name="connsiteY39" fmla="*/ 2304868 h 5753325"/>
              <a:gd name="connsiteX40" fmla="*/ 5973439 w 6506836"/>
              <a:gd name="connsiteY40" fmla="*/ 2385635 h 5753325"/>
              <a:gd name="connsiteX41" fmla="*/ 5916727 w 6506836"/>
              <a:gd name="connsiteY41" fmla="*/ 2458777 h 5753325"/>
              <a:gd name="connsiteX42" fmla="*/ 5856524 w 6506836"/>
              <a:gd name="connsiteY42" fmla="*/ 2583281 h 5753325"/>
              <a:gd name="connsiteX43" fmla="*/ 5838091 w 6506836"/>
              <a:gd name="connsiteY43" fmla="*/ 2753474 h 5753325"/>
              <a:gd name="connsiteX44" fmla="*/ 5777471 w 6506836"/>
              <a:gd name="connsiteY44" fmla="*/ 2901570 h 5753325"/>
              <a:gd name="connsiteX45" fmla="*/ 5723992 w 6506836"/>
              <a:gd name="connsiteY45" fmla="*/ 2998752 h 5753325"/>
              <a:gd name="connsiteX46" fmla="*/ 5557886 w 6506836"/>
              <a:gd name="connsiteY46" fmla="*/ 3329735 h 5753325"/>
              <a:gd name="connsiteX47" fmla="*/ 5471501 w 6506836"/>
              <a:gd name="connsiteY47" fmla="*/ 3462221 h 5753325"/>
              <a:gd name="connsiteX48" fmla="*/ 5465154 w 6506836"/>
              <a:gd name="connsiteY48" fmla="*/ 3541065 h 5753325"/>
              <a:gd name="connsiteX49" fmla="*/ 5437889 w 6506836"/>
              <a:gd name="connsiteY49" fmla="*/ 3559927 h 5753325"/>
              <a:gd name="connsiteX50" fmla="*/ 5432770 w 6506836"/>
              <a:gd name="connsiteY50" fmla="*/ 3562948 h 5753325"/>
              <a:gd name="connsiteX51" fmla="*/ 5406795 w 6506836"/>
              <a:gd name="connsiteY51" fmla="*/ 3578594 h 5753325"/>
              <a:gd name="connsiteX52" fmla="*/ 5381495 w 6506836"/>
              <a:gd name="connsiteY52" fmla="*/ 3599883 h 5753325"/>
              <a:gd name="connsiteX53" fmla="*/ 5363689 w 6506836"/>
              <a:gd name="connsiteY53" fmla="*/ 3633299 h 5753325"/>
              <a:gd name="connsiteX54" fmla="*/ 5291870 w 6506836"/>
              <a:gd name="connsiteY54" fmla="*/ 3799039 h 5753325"/>
              <a:gd name="connsiteX55" fmla="*/ 5241600 w 6506836"/>
              <a:gd name="connsiteY55" fmla="*/ 3894238 h 5753325"/>
              <a:gd name="connsiteX56" fmla="*/ 5211041 w 6506836"/>
              <a:gd name="connsiteY56" fmla="*/ 3924184 h 5753325"/>
              <a:gd name="connsiteX57" fmla="*/ 5176073 w 6506836"/>
              <a:gd name="connsiteY57" fmla="*/ 3970179 h 5753325"/>
              <a:gd name="connsiteX58" fmla="*/ 5172826 w 6506836"/>
              <a:gd name="connsiteY58" fmla="*/ 3991773 h 5753325"/>
              <a:gd name="connsiteX59" fmla="*/ 5157053 w 6506836"/>
              <a:gd name="connsiteY59" fmla="*/ 3997708 h 5753325"/>
              <a:gd name="connsiteX60" fmla="*/ 5127922 w 6506836"/>
              <a:gd name="connsiteY60" fmla="*/ 4022660 h 5753325"/>
              <a:gd name="connsiteX61" fmla="*/ 5020872 w 6506836"/>
              <a:gd name="connsiteY61" fmla="*/ 4075951 h 5753325"/>
              <a:gd name="connsiteX62" fmla="*/ 4991410 w 6506836"/>
              <a:gd name="connsiteY62" fmla="*/ 4087598 h 5753325"/>
              <a:gd name="connsiteX63" fmla="*/ 4930112 w 6506836"/>
              <a:gd name="connsiteY63" fmla="*/ 4138459 h 5753325"/>
              <a:gd name="connsiteX64" fmla="*/ 4834224 w 6506836"/>
              <a:gd name="connsiteY64" fmla="*/ 4231643 h 5753325"/>
              <a:gd name="connsiteX65" fmla="*/ 4812599 w 6506836"/>
              <a:gd name="connsiteY65" fmla="*/ 4249449 h 5753325"/>
              <a:gd name="connsiteX66" fmla="*/ 4789188 w 6506836"/>
              <a:gd name="connsiteY66" fmla="*/ 4256678 h 5753325"/>
              <a:gd name="connsiteX67" fmla="*/ 4779554 w 6506836"/>
              <a:gd name="connsiteY67" fmla="*/ 4251313 h 5753325"/>
              <a:gd name="connsiteX68" fmla="*/ 4766885 w 6506836"/>
              <a:gd name="connsiteY68" fmla="*/ 4259812 h 5753325"/>
              <a:gd name="connsiteX69" fmla="*/ 4762510 w 6506836"/>
              <a:gd name="connsiteY69" fmla="*/ 4260383 h 5753325"/>
              <a:gd name="connsiteX70" fmla="*/ 4738416 w 6506836"/>
              <a:gd name="connsiteY70" fmla="*/ 4265355 h 5753325"/>
              <a:gd name="connsiteX71" fmla="*/ 4712007 w 6506836"/>
              <a:gd name="connsiteY71" fmla="*/ 4317892 h 5753325"/>
              <a:gd name="connsiteX72" fmla="*/ 4658930 w 6506836"/>
              <a:gd name="connsiteY72" fmla="*/ 4348041 h 5753325"/>
              <a:gd name="connsiteX73" fmla="*/ 4443526 w 6506836"/>
              <a:gd name="connsiteY73" fmla="*/ 4507851 h 5753325"/>
              <a:gd name="connsiteX74" fmla="*/ 4289766 w 6506836"/>
              <a:gd name="connsiteY74" fmla="*/ 4711450 h 5753325"/>
              <a:gd name="connsiteX75" fmla="*/ 4150870 w 6506836"/>
              <a:gd name="connsiteY75" fmla="*/ 4818480 h 5753325"/>
              <a:gd name="connsiteX76" fmla="*/ 4006639 w 6506836"/>
              <a:gd name="connsiteY76" fmla="*/ 4933815 h 5753325"/>
              <a:gd name="connsiteX77" fmla="*/ 3298210 w 6506836"/>
              <a:gd name="connsiteY77" fmla="*/ 5070790 h 5753325"/>
              <a:gd name="connsiteX78" fmla="*/ 2947678 w 6506836"/>
              <a:gd name="connsiteY78" fmla="*/ 5117869 h 5753325"/>
              <a:gd name="connsiteX79" fmla="*/ 2822169 w 6506836"/>
              <a:gd name="connsiteY79" fmla="*/ 5129396 h 5753325"/>
              <a:gd name="connsiteX80" fmla="*/ 2538773 w 6506836"/>
              <a:gd name="connsiteY80" fmla="*/ 5313397 h 5753325"/>
              <a:gd name="connsiteX81" fmla="*/ 2014500 w 6506836"/>
              <a:gd name="connsiteY81" fmla="*/ 5519744 h 5753325"/>
              <a:gd name="connsiteX82" fmla="*/ 1934391 w 6506836"/>
              <a:gd name="connsiteY82" fmla="*/ 5591335 h 5753325"/>
              <a:gd name="connsiteX83" fmla="*/ 1892550 w 6506836"/>
              <a:gd name="connsiteY83" fmla="*/ 5649708 h 5753325"/>
              <a:gd name="connsiteX84" fmla="*/ 1854769 w 6506836"/>
              <a:gd name="connsiteY84" fmla="*/ 5647691 h 5753325"/>
              <a:gd name="connsiteX85" fmla="*/ 1809461 w 6506836"/>
              <a:gd name="connsiteY85" fmla="*/ 5648628 h 5753325"/>
              <a:gd name="connsiteX86" fmla="*/ 1745150 w 6506836"/>
              <a:gd name="connsiteY86" fmla="*/ 5693879 h 5753325"/>
              <a:gd name="connsiteX87" fmla="*/ 1713375 w 6506836"/>
              <a:gd name="connsiteY87" fmla="*/ 5684672 h 5753325"/>
              <a:gd name="connsiteX88" fmla="*/ 1707808 w 6506836"/>
              <a:gd name="connsiteY88" fmla="*/ 5682611 h 5753325"/>
              <a:gd name="connsiteX89" fmla="*/ 1679313 w 6506836"/>
              <a:gd name="connsiteY89" fmla="*/ 5672360 h 5753325"/>
              <a:gd name="connsiteX90" fmla="*/ 1646933 w 6506836"/>
              <a:gd name="connsiteY90" fmla="*/ 5666227 h 5753325"/>
              <a:gd name="connsiteX91" fmla="*/ 1610055 w 6506836"/>
              <a:gd name="connsiteY91" fmla="*/ 5673643 h 5753325"/>
              <a:gd name="connsiteX92" fmla="*/ 1437641 w 6506836"/>
              <a:gd name="connsiteY92" fmla="*/ 5723266 h 5753325"/>
              <a:gd name="connsiteX93" fmla="*/ 1332869 w 6506836"/>
              <a:gd name="connsiteY93" fmla="*/ 5744752 h 5753325"/>
              <a:gd name="connsiteX94" fmla="*/ 1290525 w 6506836"/>
              <a:gd name="connsiteY94" fmla="*/ 5740036 h 5753325"/>
              <a:gd name="connsiteX95" fmla="*/ 1233107 w 6506836"/>
              <a:gd name="connsiteY95" fmla="*/ 5742106 h 5753325"/>
              <a:gd name="connsiteX96" fmla="*/ 1214532 w 6506836"/>
              <a:gd name="connsiteY96" fmla="*/ 5753325 h 5753325"/>
              <a:gd name="connsiteX97" fmla="*/ 1199955 w 6506836"/>
              <a:gd name="connsiteY97" fmla="*/ 5744831 h 5753325"/>
              <a:gd name="connsiteX98" fmla="*/ 1162337 w 6506836"/>
              <a:gd name="connsiteY98" fmla="*/ 5738048 h 5753325"/>
              <a:gd name="connsiteX99" fmla="*/ 1053457 w 6506836"/>
              <a:gd name="connsiteY99" fmla="*/ 5688676 h 5753325"/>
              <a:gd name="connsiteX100" fmla="*/ 1025798 w 6506836"/>
              <a:gd name="connsiteY100" fmla="*/ 5673166 h 5753325"/>
              <a:gd name="connsiteX101" fmla="*/ 947900 w 6506836"/>
              <a:gd name="connsiteY101" fmla="*/ 5657848 h 5753325"/>
              <a:gd name="connsiteX102" fmla="*/ 815627 w 6506836"/>
              <a:gd name="connsiteY102" fmla="*/ 5642557 h 5753325"/>
              <a:gd name="connsiteX103" fmla="*/ 788251 w 6506836"/>
              <a:gd name="connsiteY103" fmla="*/ 5637065 h 5753325"/>
              <a:gd name="connsiteX104" fmla="*/ 767822 w 6506836"/>
              <a:gd name="connsiteY104" fmla="*/ 5623450 h 5753325"/>
              <a:gd name="connsiteX105" fmla="*/ 765791 w 6506836"/>
              <a:gd name="connsiteY105" fmla="*/ 5612539 h 5753325"/>
              <a:gd name="connsiteX106" fmla="*/ 751230 w 6506836"/>
              <a:gd name="connsiteY106" fmla="*/ 5608092 h 5753325"/>
              <a:gd name="connsiteX107" fmla="*/ 748008 w 6506836"/>
              <a:gd name="connsiteY107" fmla="*/ 5605052 h 5753325"/>
              <a:gd name="connsiteX108" fmla="*/ 728871 w 6506836"/>
              <a:gd name="connsiteY108" fmla="*/ 5589469 h 5753325"/>
              <a:gd name="connsiteX109" fmla="*/ 671898 w 6506836"/>
              <a:gd name="connsiteY109" fmla="*/ 5602363 h 5753325"/>
              <a:gd name="connsiteX110" fmla="*/ 615065 w 6506836"/>
              <a:gd name="connsiteY110" fmla="*/ 5580257 h 5753325"/>
              <a:gd name="connsiteX111" fmla="*/ 355785 w 6506836"/>
              <a:gd name="connsiteY111" fmla="*/ 5514383 h 5753325"/>
              <a:gd name="connsiteX112" fmla="*/ 102269 w 6506836"/>
              <a:gd name="connsiteY112" fmla="*/ 5524347 h 5753325"/>
              <a:gd name="connsiteX113" fmla="*/ 13160 w 6506836"/>
              <a:gd name="connsiteY113" fmla="*/ 5514159 h 5753325"/>
              <a:gd name="connsiteX114" fmla="*/ 0 w 6506836"/>
              <a:gd name="connsiteY114" fmla="*/ 5511735 h 5753325"/>
              <a:gd name="connsiteX115" fmla="*/ 0 w 6506836"/>
              <a:gd name="connsiteY115"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465936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375685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62955"/>
              <a:gd name="connsiteY0" fmla="*/ 0 h 5753325"/>
              <a:gd name="connsiteX1" fmla="*/ 6438980 w 6462955"/>
              <a:gd name="connsiteY1" fmla="*/ 0 h 5753325"/>
              <a:gd name="connsiteX2" fmla="*/ 6439047 w 6462955"/>
              <a:gd name="connsiteY2" fmla="*/ 147 h 5753325"/>
              <a:gd name="connsiteX3" fmla="*/ 6443456 w 6462955"/>
              <a:gd name="connsiteY3" fmla="*/ 130105 h 5753325"/>
              <a:gd name="connsiteX4" fmla="*/ 6447632 w 6462955"/>
              <a:gd name="connsiteY4" fmla="*/ 170016 h 5753325"/>
              <a:gd name="connsiteX5" fmla="*/ 6396598 w 6462955"/>
              <a:gd name="connsiteY5" fmla="*/ 274847 h 5753325"/>
              <a:gd name="connsiteX6" fmla="*/ 6375685 w 6462955"/>
              <a:gd name="connsiteY6" fmla="*/ 535865 h 5753325"/>
              <a:gd name="connsiteX7" fmla="*/ 6354187 w 6462955"/>
              <a:gd name="connsiteY7" fmla="*/ 615799 h 5753325"/>
              <a:gd name="connsiteX8" fmla="*/ 6459988 w 6462955"/>
              <a:gd name="connsiteY8" fmla="*/ 707628 h 5753325"/>
              <a:gd name="connsiteX9" fmla="*/ 6453989 w 6462955"/>
              <a:gd name="connsiteY9" fmla="*/ 711876 h 5753325"/>
              <a:gd name="connsiteX10" fmla="*/ 6453209 w 6462955"/>
              <a:gd name="connsiteY10" fmla="*/ 719127 h 5753325"/>
              <a:gd name="connsiteX11" fmla="*/ 6457662 w 6462955"/>
              <a:gd name="connsiteY11" fmla="*/ 723331 h 5753325"/>
              <a:gd name="connsiteX12" fmla="*/ 6447445 w 6462955"/>
              <a:gd name="connsiteY12" fmla="*/ 780003 h 5753325"/>
              <a:gd name="connsiteX13" fmla="*/ 6426552 w 6462955"/>
              <a:gd name="connsiteY13" fmla="*/ 845805 h 5753325"/>
              <a:gd name="connsiteX14" fmla="*/ 6434072 w 6462955"/>
              <a:gd name="connsiteY14" fmla="*/ 910733 h 5753325"/>
              <a:gd name="connsiteX15" fmla="*/ 6432570 w 6462955"/>
              <a:gd name="connsiteY15" fmla="*/ 983394 h 5753325"/>
              <a:gd name="connsiteX16" fmla="*/ 6431878 w 6462955"/>
              <a:gd name="connsiteY16" fmla="*/ 1026728 h 5753325"/>
              <a:gd name="connsiteX17" fmla="*/ 6414269 w 6462955"/>
              <a:gd name="connsiteY17" fmla="*/ 1151111 h 5753325"/>
              <a:gd name="connsiteX18" fmla="*/ 6371722 w 6462955"/>
              <a:gd name="connsiteY18" fmla="*/ 1318080 h 5753325"/>
              <a:gd name="connsiteX19" fmla="*/ 6356023 w 6462955"/>
              <a:gd name="connsiteY19" fmla="*/ 1356227 h 5753325"/>
              <a:gd name="connsiteX20" fmla="*/ 6356157 w 6462955"/>
              <a:gd name="connsiteY20" fmla="*/ 1361967 h 5753325"/>
              <a:gd name="connsiteX21" fmla="*/ 6350613 w 6462955"/>
              <a:gd name="connsiteY21" fmla="*/ 1393569 h 5753325"/>
              <a:gd name="connsiteX22" fmla="*/ 6357062 w 6462955"/>
              <a:gd name="connsiteY22" fmla="*/ 1444071 h 5753325"/>
              <a:gd name="connsiteX23" fmla="*/ 6364832 w 6462955"/>
              <a:gd name="connsiteY23" fmla="*/ 1478763 h 5753325"/>
              <a:gd name="connsiteX24" fmla="*/ 6369745 w 6462955"/>
              <a:gd name="connsiteY24" fmla="*/ 1495680 h 5753325"/>
              <a:gd name="connsiteX25" fmla="*/ 6370898 w 6462955"/>
              <a:gd name="connsiteY25" fmla="*/ 1513331 h 5753325"/>
              <a:gd name="connsiteX26" fmla="*/ 6368801 w 6462955"/>
              <a:gd name="connsiteY26" fmla="*/ 1527414 h 5753325"/>
              <a:gd name="connsiteX27" fmla="*/ 6359177 w 6462955"/>
              <a:gd name="connsiteY27" fmla="*/ 1639513 h 5753325"/>
              <a:gd name="connsiteX28" fmla="*/ 6299489 w 6462955"/>
              <a:gd name="connsiteY28" fmla="*/ 1784860 h 5753325"/>
              <a:gd name="connsiteX29" fmla="*/ 6267878 w 6462955"/>
              <a:gd name="connsiteY29" fmla="*/ 1858572 h 5753325"/>
              <a:gd name="connsiteX30" fmla="*/ 6251146 w 6462955"/>
              <a:gd name="connsiteY30" fmla="*/ 1926167 h 5753325"/>
              <a:gd name="connsiteX31" fmla="*/ 6210686 w 6462955"/>
              <a:gd name="connsiteY31" fmla="*/ 2014834 h 5753325"/>
              <a:gd name="connsiteX32" fmla="*/ 6106652 w 6462955"/>
              <a:gd name="connsiteY32" fmla="*/ 2150572 h 5753325"/>
              <a:gd name="connsiteX33" fmla="*/ 6097813 w 6462955"/>
              <a:gd name="connsiteY33" fmla="*/ 2172208 h 5753325"/>
              <a:gd name="connsiteX34" fmla="*/ 6095990 w 6462955"/>
              <a:gd name="connsiteY34" fmla="*/ 2181185 h 5753325"/>
              <a:gd name="connsiteX35" fmla="*/ 6090126 w 6462955"/>
              <a:gd name="connsiteY35" fmla="*/ 2192533 h 5753325"/>
              <a:gd name="connsiteX36" fmla="*/ 6089503 w 6462955"/>
              <a:gd name="connsiteY36" fmla="*/ 2192543 h 5753325"/>
              <a:gd name="connsiteX37" fmla="*/ 6084946 w 6462955"/>
              <a:gd name="connsiteY37" fmla="*/ 2203694 h 5753325"/>
              <a:gd name="connsiteX38" fmla="*/ 5987861 w 6462955"/>
              <a:gd name="connsiteY38" fmla="*/ 2304868 h 5753325"/>
              <a:gd name="connsiteX39" fmla="*/ 5973439 w 6462955"/>
              <a:gd name="connsiteY39" fmla="*/ 2385635 h 5753325"/>
              <a:gd name="connsiteX40" fmla="*/ 5916727 w 6462955"/>
              <a:gd name="connsiteY40" fmla="*/ 2458777 h 5753325"/>
              <a:gd name="connsiteX41" fmla="*/ 5856524 w 6462955"/>
              <a:gd name="connsiteY41" fmla="*/ 2583281 h 5753325"/>
              <a:gd name="connsiteX42" fmla="*/ 5838091 w 6462955"/>
              <a:gd name="connsiteY42" fmla="*/ 2753474 h 5753325"/>
              <a:gd name="connsiteX43" fmla="*/ 5777471 w 6462955"/>
              <a:gd name="connsiteY43" fmla="*/ 2901570 h 5753325"/>
              <a:gd name="connsiteX44" fmla="*/ 5723992 w 6462955"/>
              <a:gd name="connsiteY44" fmla="*/ 2998752 h 5753325"/>
              <a:gd name="connsiteX45" fmla="*/ 5557886 w 6462955"/>
              <a:gd name="connsiteY45" fmla="*/ 3329735 h 5753325"/>
              <a:gd name="connsiteX46" fmla="*/ 5471501 w 6462955"/>
              <a:gd name="connsiteY46" fmla="*/ 3462221 h 5753325"/>
              <a:gd name="connsiteX47" fmla="*/ 5465154 w 6462955"/>
              <a:gd name="connsiteY47" fmla="*/ 3541065 h 5753325"/>
              <a:gd name="connsiteX48" fmla="*/ 5437889 w 6462955"/>
              <a:gd name="connsiteY48" fmla="*/ 3559927 h 5753325"/>
              <a:gd name="connsiteX49" fmla="*/ 5432770 w 6462955"/>
              <a:gd name="connsiteY49" fmla="*/ 3562948 h 5753325"/>
              <a:gd name="connsiteX50" fmla="*/ 5406795 w 6462955"/>
              <a:gd name="connsiteY50" fmla="*/ 3578594 h 5753325"/>
              <a:gd name="connsiteX51" fmla="*/ 5381495 w 6462955"/>
              <a:gd name="connsiteY51" fmla="*/ 3599883 h 5753325"/>
              <a:gd name="connsiteX52" fmla="*/ 5363689 w 6462955"/>
              <a:gd name="connsiteY52" fmla="*/ 3633299 h 5753325"/>
              <a:gd name="connsiteX53" fmla="*/ 5291870 w 6462955"/>
              <a:gd name="connsiteY53" fmla="*/ 3799039 h 5753325"/>
              <a:gd name="connsiteX54" fmla="*/ 5241600 w 6462955"/>
              <a:gd name="connsiteY54" fmla="*/ 3894238 h 5753325"/>
              <a:gd name="connsiteX55" fmla="*/ 5211041 w 6462955"/>
              <a:gd name="connsiteY55" fmla="*/ 3924184 h 5753325"/>
              <a:gd name="connsiteX56" fmla="*/ 5176073 w 6462955"/>
              <a:gd name="connsiteY56" fmla="*/ 3970179 h 5753325"/>
              <a:gd name="connsiteX57" fmla="*/ 5172826 w 6462955"/>
              <a:gd name="connsiteY57" fmla="*/ 3991773 h 5753325"/>
              <a:gd name="connsiteX58" fmla="*/ 5157053 w 6462955"/>
              <a:gd name="connsiteY58" fmla="*/ 3997708 h 5753325"/>
              <a:gd name="connsiteX59" fmla="*/ 5127922 w 6462955"/>
              <a:gd name="connsiteY59" fmla="*/ 4022660 h 5753325"/>
              <a:gd name="connsiteX60" fmla="*/ 5020872 w 6462955"/>
              <a:gd name="connsiteY60" fmla="*/ 4075951 h 5753325"/>
              <a:gd name="connsiteX61" fmla="*/ 4991410 w 6462955"/>
              <a:gd name="connsiteY61" fmla="*/ 4087598 h 5753325"/>
              <a:gd name="connsiteX62" fmla="*/ 4930112 w 6462955"/>
              <a:gd name="connsiteY62" fmla="*/ 4138459 h 5753325"/>
              <a:gd name="connsiteX63" fmla="*/ 4834224 w 6462955"/>
              <a:gd name="connsiteY63" fmla="*/ 4231643 h 5753325"/>
              <a:gd name="connsiteX64" fmla="*/ 4812599 w 6462955"/>
              <a:gd name="connsiteY64" fmla="*/ 4249449 h 5753325"/>
              <a:gd name="connsiteX65" fmla="*/ 4789188 w 6462955"/>
              <a:gd name="connsiteY65" fmla="*/ 4256678 h 5753325"/>
              <a:gd name="connsiteX66" fmla="*/ 4779554 w 6462955"/>
              <a:gd name="connsiteY66" fmla="*/ 4251313 h 5753325"/>
              <a:gd name="connsiteX67" fmla="*/ 4766885 w 6462955"/>
              <a:gd name="connsiteY67" fmla="*/ 4259812 h 5753325"/>
              <a:gd name="connsiteX68" fmla="*/ 4762510 w 6462955"/>
              <a:gd name="connsiteY68" fmla="*/ 4260383 h 5753325"/>
              <a:gd name="connsiteX69" fmla="*/ 4738416 w 6462955"/>
              <a:gd name="connsiteY69" fmla="*/ 4265355 h 5753325"/>
              <a:gd name="connsiteX70" fmla="*/ 4712007 w 6462955"/>
              <a:gd name="connsiteY70" fmla="*/ 4317892 h 5753325"/>
              <a:gd name="connsiteX71" fmla="*/ 4658930 w 6462955"/>
              <a:gd name="connsiteY71" fmla="*/ 4348041 h 5753325"/>
              <a:gd name="connsiteX72" fmla="*/ 4443526 w 6462955"/>
              <a:gd name="connsiteY72" fmla="*/ 4507851 h 5753325"/>
              <a:gd name="connsiteX73" fmla="*/ 4289766 w 6462955"/>
              <a:gd name="connsiteY73" fmla="*/ 4711450 h 5753325"/>
              <a:gd name="connsiteX74" fmla="*/ 4150870 w 6462955"/>
              <a:gd name="connsiteY74" fmla="*/ 4818480 h 5753325"/>
              <a:gd name="connsiteX75" fmla="*/ 4006639 w 6462955"/>
              <a:gd name="connsiteY75" fmla="*/ 4933815 h 5753325"/>
              <a:gd name="connsiteX76" fmla="*/ 3298210 w 6462955"/>
              <a:gd name="connsiteY76" fmla="*/ 5070790 h 5753325"/>
              <a:gd name="connsiteX77" fmla="*/ 2947678 w 6462955"/>
              <a:gd name="connsiteY77" fmla="*/ 5117869 h 5753325"/>
              <a:gd name="connsiteX78" fmla="*/ 2822169 w 6462955"/>
              <a:gd name="connsiteY78" fmla="*/ 5129396 h 5753325"/>
              <a:gd name="connsiteX79" fmla="*/ 2538773 w 6462955"/>
              <a:gd name="connsiteY79" fmla="*/ 5313397 h 5753325"/>
              <a:gd name="connsiteX80" fmla="*/ 2014500 w 6462955"/>
              <a:gd name="connsiteY80" fmla="*/ 5519744 h 5753325"/>
              <a:gd name="connsiteX81" fmla="*/ 1934391 w 6462955"/>
              <a:gd name="connsiteY81" fmla="*/ 5591335 h 5753325"/>
              <a:gd name="connsiteX82" fmla="*/ 1892550 w 6462955"/>
              <a:gd name="connsiteY82" fmla="*/ 5649708 h 5753325"/>
              <a:gd name="connsiteX83" fmla="*/ 1854769 w 6462955"/>
              <a:gd name="connsiteY83" fmla="*/ 5647691 h 5753325"/>
              <a:gd name="connsiteX84" fmla="*/ 1809461 w 6462955"/>
              <a:gd name="connsiteY84" fmla="*/ 5648628 h 5753325"/>
              <a:gd name="connsiteX85" fmla="*/ 1745150 w 6462955"/>
              <a:gd name="connsiteY85" fmla="*/ 5693879 h 5753325"/>
              <a:gd name="connsiteX86" fmla="*/ 1713375 w 6462955"/>
              <a:gd name="connsiteY86" fmla="*/ 5684672 h 5753325"/>
              <a:gd name="connsiteX87" fmla="*/ 1707808 w 6462955"/>
              <a:gd name="connsiteY87" fmla="*/ 5682611 h 5753325"/>
              <a:gd name="connsiteX88" fmla="*/ 1679313 w 6462955"/>
              <a:gd name="connsiteY88" fmla="*/ 5672360 h 5753325"/>
              <a:gd name="connsiteX89" fmla="*/ 1646933 w 6462955"/>
              <a:gd name="connsiteY89" fmla="*/ 5666227 h 5753325"/>
              <a:gd name="connsiteX90" fmla="*/ 1610055 w 6462955"/>
              <a:gd name="connsiteY90" fmla="*/ 5673643 h 5753325"/>
              <a:gd name="connsiteX91" fmla="*/ 1437641 w 6462955"/>
              <a:gd name="connsiteY91" fmla="*/ 5723266 h 5753325"/>
              <a:gd name="connsiteX92" fmla="*/ 1332869 w 6462955"/>
              <a:gd name="connsiteY92" fmla="*/ 5744752 h 5753325"/>
              <a:gd name="connsiteX93" fmla="*/ 1290525 w 6462955"/>
              <a:gd name="connsiteY93" fmla="*/ 5740036 h 5753325"/>
              <a:gd name="connsiteX94" fmla="*/ 1233107 w 6462955"/>
              <a:gd name="connsiteY94" fmla="*/ 5742106 h 5753325"/>
              <a:gd name="connsiteX95" fmla="*/ 1214532 w 6462955"/>
              <a:gd name="connsiteY95" fmla="*/ 5753325 h 5753325"/>
              <a:gd name="connsiteX96" fmla="*/ 1199955 w 6462955"/>
              <a:gd name="connsiteY96" fmla="*/ 5744831 h 5753325"/>
              <a:gd name="connsiteX97" fmla="*/ 1162337 w 6462955"/>
              <a:gd name="connsiteY97" fmla="*/ 5738048 h 5753325"/>
              <a:gd name="connsiteX98" fmla="*/ 1053457 w 6462955"/>
              <a:gd name="connsiteY98" fmla="*/ 5688676 h 5753325"/>
              <a:gd name="connsiteX99" fmla="*/ 1025798 w 6462955"/>
              <a:gd name="connsiteY99" fmla="*/ 5673166 h 5753325"/>
              <a:gd name="connsiteX100" fmla="*/ 947900 w 6462955"/>
              <a:gd name="connsiteY100" fmla="*/ 5657848 h 5753325"/>
              <a:gd name="connsiteX101" fmla="*/ 815627 w 6462955"/>
              <a:gd name="connsiteY101" fmla="*/ 5642557 h 5753325"/>
              <a:gd name="connsiteX102" fmla="*/ 788251 w 6462955"/>
              <a:gd name="connsiteY102" fmla="*/ 5637065 h 5753325"/>
              <a:gd name="connsiteX103" fmla="*/ 767822 w 6462955"/>
              <a:gd name="connsiteY103" fmla="*/ 5623450 h 5753325"/>
              <a:gd name="connsiteX104" fmla="*/ 765791 w 6462955"/>
              <a:gd name="connsiteY104" fmla="*/ 5612539 h 5753325"/>
              <a:gd name="connsiteX105" fmla="*/ 751230 w 6462955"/>
              <a:gd name="connsiteY105" fmla="*/ 5608092 h 5753325"/>
              <a:gd name="connsiteX106" fmla="*/ 748008 w 6462955"/>
              <a:gd name="connsiteY106" fmla="*/ 5605052 h 5753325"/>
              <a:gd name="connsiteX107" fmla="*/ 728871 w 6462955"/>
              <a:gd name="connsiteY107" fmla="*/ 5589469 h 5753325"/>
              <a:gd name="connsiteX108" fmla="*/ 671898 w 6462955"/>
              <a:gd name="connsiteY108" fmla="*/ 5602363 h 5753325"/>
              <a:gd name="connsiteX109" fmla="*/ 615065 w 6462955"/>
              <a:gd name="connsiteY109" fmla="*/ 5580257 h 5753325"/>
              <a:gd name="connsiteX110" fmla="*/ 355785 w 6462955"/>
              <a:gd name="connsiteY110" fmla="*/ 5514383 h 5753325"/>
              <a:gd name="connsiteX111" fmla="*/ 102269 w 6462955"/>
              <a:gd name="connsiteY111" fmla="*/ 5524347 h 5753325"/>
              <a:gd name="connsiteX112" fmla="*/ 13160 w 6462955"/>
              <a:gd name="connsiteY112" fmla="*/ 5514159 h 5753325"/>
              <a:gd name="connsiteX113" fmla="*/ 0 w 6462955"/>
              <a:gd name="connsiteY113" fmla="*/ 5511735 h 5753325"/>
              <a:gd name="connsiteX114" fmla="*/ 0 w 6462955"/>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453209 w 6459988"/>
              <a:gd name="connsiteY10" fmla="*/ 719127 h 5753325"/>
              <a:gd name="connsiteX11" fmla="*/ 6344988 w 6459988"/>
              <a:gd name="connsiteY11" fmla="*/ 697330 h 5753325"/>
              <a:gd name="connsiteX12" fmla="*/ 6447445 w 6459988"/>
              <a:gd name="connsiteY12" fmla="*/ 780003 h 5753325"/>
              <a:gd name="connsiteX13" fmla="*/ 6426552 w 6459988"/>
              <a:gd name="connsiteY13" fmla="*/ 845805 h 5753325"/>
              <a:gd name="connsiteX14" fmla="*/ 6434072 w 6459988"/>
              <a:gd name="connsiteY14" fmla="*/ 910733 h 5753325"/>
              <a:gd name="connsiteX15" fmla="*/ 6432570 w 6459988"/>
              <a:gd name="connsiteY15" fmla="*/ 983394 h 5753325"/>
              <a:gd name="connsiteX16" fmla="*/ 6431878 w 6459988"/>
              <a:gd name="connsiteY16" fmla="*/ 1026728 h 5753325"/>
              <a:gd name="connsiteX17" fmla="*/ 6414269 w 6459988"/>
              <a:gd name="connsiteY17" fmla="*/ 1151111 h 5753325"/>
              <a:gd name="connsiteX18" fmla="*/ 6371722 w 6459988"/>
              <a:gd name="connsiteY18" fmla="*/ 1318080 h 5753325"/>
              <a:gd name="connsiteX19" fmla="*/ 6356023 w 6459988"/>
              <a:gd name="connsiteY19" fmla="*/ 1356227 h 5753325"/>
              <a:gd name="connsiteX20" fmla="*/ 6356157 w 6459988"/>
              <a:gd name="connsiteY20" fmla="*/ 1361967 h 5753325"/>
              <a:gd name="connsiteX21" fmla="*/ 6350613 w 6459988"/>
              <a:gd name="connsiteY21" fmla="*/ 1393569 h 5753325"/>
              <a:gd name="connsiteX22" fmla="*/ 6357062 w 6459988"/>
              <a:gd name="connsiteY22" fmla="*/ 1444071 h 5753325"/>
              <a:gd name="connsiteX23" fmla="*/ 6364832 w 6459988"/>
              <a:gd name="connsiteY23" fmla="*/ 1478763 h 5753325"/>
              <a:gd name="connsiteX24" fmla="*/ 6369745 w 6459988"/>
              <a:gd name="connsiteY24" fmla="*/ 1495680 h 5753325"/>
              <a:gd name="connsiteX25" fmla="*/ 6370898 w 6459988"/>
              <a:gd name="connsiteY25" fmla="*/ 1513331 h 5753325"/>
              <a:gd name="connsiteX26" fmla="*/ 6368801 w 6459988"/>
              <a:gd name="connsiteY26" fmla="*/ 1527414 h 5753325"/>
              <a:gd name="connsiteX27" fmla="*/ 6359177 w 6459988"/>
              <a:gd name="connsiteY27" fmla="*/ 1639513 h 5753325"/>
              <a:gd name="connsiteX28" fmla="*/ 6299489 w 6459988"/>
              <a:gd name="connsiteY28" fmla="*/ 1784860 h 5753325"/>
              <a:gd name="connsiteX29" fmla="*/ 6267878 w 6459988"/>
              <a:gd name="connsiteY29" fmla="*/ 1858572 h 5753325"/>
              <a:gd name="connsiteX30" fmla="*/ 6251146 w 6459988"/>
              <a:gd name="connsiteY30" fmla="*/ 1926167 h 5753325"/>
              <a:gd name="connsiteX31" fmla="*/ 6210686 w 6459988"/>
              <a:gd name="connsiteY31" fmla="*/ 2014834 h 5753325"/>
              <a:gd name="connsiteX32" fmla="*/ 6106652 w 6459988"/>
              <a:gd name="connsiteY32" fmla="*/ 2150572 h 5753325"/>
              <a:gd name="connsiteX33" fmla="*/ 6097813 w 6459988"/>
              <a:gd name="connsiteY33" fmla="*/ 2172208 h 5753325"/>
              <a:gd name="connsiteX34" fmla="*/ 6095990 w 6459988"/>
              <a:gd name="connsiteY34" fmla="*/ 2181185 h 5753325"/>
              <a:gd name="connsiteX35" fmla="*/ 6090126 w 6459988"/>
              <a:gd name="connsiteY35" fmla="*/ 2192533 h 5753325"/>
              <a:gd name="connsiteX36" fmla="*/ 6089503 w 6459988"/>
              <a:gd name="connsiteY36" fmla="*/ 2192543 h 5753325"/>
              <a:gd name="connsiteX37" fmla="*/ 6084946 w 6459988"/>
              <a:gd name="connsiteY37" fmla="*/ 2203694 h 5753325"/>
              <a:gd name="connsiteX38" fmla="*/ 5987861 w 6459988"/>
              <a:gd name="connsiteY38" fmla="*/ 2304868 h 5753325"/>
              <a:gd name="connsiteX39" fmla="*/ 5973439 w 6459988"/>
              <a:gd name="connsiteY39" fmla="*/ 2385635 h 5753325"/>
              <a:gd name="connsiteX40" fmla="*/ 5916727 w 6459988"/>
              <a:gd name="connsiteY40" fmla="*/ 2458777 h 5753325"/>
              <a:gd name="connsiteX41" fmla="*/ 5856524 w 6459988"/>
              <a:gd name="connsiteY41" fmla="*/ 2583281 h 5753325"/>
              <a:gd name="connsiteX42" fmla="*/ 5838091 w 6459988"/>
              <a:gd name="connsiteY42" fmla="*/ 2753474 h 5753325"/>
              <a:gd name="connsiteX43" fmla="*/ 5777471 w 6459988"/>
              <a:gd name="connsiteY43" fmla="*/ 2901570 h 5753325"/>
              <a:gd name="connsiteX44" fmla="*/ 5723992 w 6459988"/>
              <a:gd name="connsiteY44" fmla="*/ 2998752 h 5753325"/>
              <a:gd name="connsiteX45" fmla="*/ 5557886 w 6459988"/>
              <a:gd name="connsiteY45" fmla="*/ 3329735 h 5753325"/>
              <a:gd name="connsiteX46" fmla="*/ 5471501 w 6459988"/>
              <a:gd name="connsiteY46" fmla="*/ 3462221 h 5753325"/>
              <a:gd name="connsiteX47" fmla="*/ 5465154 w 6459988"/>
              <a:gd name="connsiteY47" fmla="*/ 3541065 h 5753325"/>
              <a:gd name="connsiteX48" fmla="*/ 5437889 w 6459988"/>
              <a:gd name="connsiteY48" fmla="*/ 3559927 h 5753325"/>
              <a:gd name="connsiteX49" fmla="*/ 5432770 w 6459988"/>
              <a:gd name="connsiteY49" fmla="*/ 3562948 h 5753325"/>
              <a:gd name="connsiteX50" fmla="*/ 5406795 w 6459988"/>
              <a:gd name="connsiteY50" fmla="*/ 3578594 h 5753325"/>
              <a:gd name="connsiteX51" fmla="*/ 5381495 w 6459988"/>
              <a:gd name="connsiteY51" fmla="*/ 3599883 h 5753325"/>
              <a:gd name="connsiteX52" fmla="*/ 5363689 w 6459988"/>
              <a:gd name="connsiteY52" fmla="*/ 3633299 h 5753325"/>
              <a:gd name="connsiteX53" fmla="*/ 5291870 w 6459988"/>
              <a:gd name="connsiteY53" fmla="*/ 3799039 h 5753325"/>
              <a:gd name="connsiteX54" fmla="*/ 5241600 w 6459988"/>
              <a:gd name="connsiteY54" fmla="*/ 3894238 h 5753325"/>
              <a:gd name="connsiteX55" fmla="*/ 5211041 w 6459988"/>
              <a:gd name="connsiteY55" fmla="*/ 3924184 h 5753325"/>
              <a:gd name="connsiteX56" fmla="*/ 5176073 w 6459988"/>
              <a:gd name="connsiteY56" fmla="*/ 3970179 h 5753325"/>
              <a:gd name="connsiteX57" fmla="*/ 5172826 w 6459988"/>
              <a:gd name="connsiteY57" fmla="*/ 3991773 h 5753325"/>
              <a:gd name="connsiteX58" fmla="*/ 5157053 w 6459988"/>
              <a:gd name="connsiteY58" fmla="*/ 3997708 h 5753325"/>
              <a:gd name="connsiteX59" fmla="*/ 5127922 w 6459988"/>
              <a:gd name="connsiteY59" fmla="*/ 4022660 h 5753325"/>
              <a:gd name="connsiteX60" fmla="*/ 5020872 w 6459988"/>
              <a:gd name="connsiteY60" fmla="*/ 4075951 h 5753325"/>
              <a:gd name="connsiteX61" fmla="*/ 4991410 w 6459988"/>
              <a:gd name="connsiteY61" fmla="*/ 4087598 h 5753325"/>
              <a:gd name="connsiteX62" fmla="*/ 4930112 w 6459988"/>
              <a:gd name="connsiteY62" fmla="*/ 4138459 h 5753325"/>
              <a:gd name="connsiteX63" fmla="*/ 4834224 w 6459988"/>
              <a:gd name="connsiteY63" fmla="*/ 4231643 h 5753325"/>
              <a:gd name="connsiteX64" fmla="*/ 4812599 w 6459988"/>
              <a:gd name="connsiteY64" fmla="*/ 4249449 h 5753325"/>
              <a:gd name="connsiteX65" fmla="*/ 4789188 w 6459988"/>
              <a:gd name="connsiteY65" fmla="*/ 4256678 h 5753325"/>
              <a:gd name="connsiteX66" fmla="*/ 4779554 w 6459988"/>
              <a:gd name="connsiteY66" fmla="*/ 4251313 h 5753325"/>
              <a:gd name="connsiteX67" fmla="*/ 4766885 w 6459988"/>
              <a:gd name="connsiteY67" fmla="*/ 4259812 h 5753325"/>
              <a:gd name="connsiteX68" fmla="*/ 4762510 w 6459988"/>
              <a:gd name="connsiteY68" fmla="*/ 4260383 h 5753325"/>
              <a:gd name="connsiteX69" fmla="*/ 4738416 w 6459988"/>
              <a:gd name="connsiteY69" fmla="*/ 4265355 h 5753325"/>
              <a:gd name="connsiteX70" fmla="*/ 4712007 w 6459988"/>
              <a:gd name="connsiteY70" fmla="*/ 4317892 h 5753325"/>
              <a:gd name="connsiteX71" fmla="*/ 4658930 w 6459988"/>
              <a:gd name="connsiteY71" fmla="*/ 4348041 h 5753325"/>
              <a:gd name="connsiteX72" fmla="*/ 4443526 w 6459988"/>
              <a:gd name="connsiteY72" fmla="*/ 4507851 h 5753325"/>
              <a:gd name="connsiteX73" fmla="*/ 4289766 w 6459988"/>
              <a:gd name="connsiteY73" fmla="*/ 4711450 h 5753325"/>
              <a:gd name="connsiteX74" fmla="*/ 4150870 w 6459988"/>
              <a:gd name="connsiteY74" fmla="*/ 4818480 h 5753325"/>
              <a:gd name="connsiteX75" fmla="*/ 4006639 w 6459988"/>
              <a:gd name="connsiteY75" fmla="*/ 4933815 h 5753325"/>
              <a:gd name="connsiteX76" fmla="*/ 3298210 w 6459988"/>
              <a:gd name="connsiteY76" fmla="*/ 5070790 h 5753325"/>
              <a:gd name="connsiteX77" fmla="*/ 2947678 w 6459988"/>
              <a:gd name="connsiteY77" fmla="*/ 5117869 h 5753325"/>
              <a:gd name="connsiteX78" fmla="*/ 2822169 w 6459988"/>
              <a:gd name="connsiteY78" fmla="*/ 5129396 h 5753325"/>
              <a:gd name="connsiteX79" fmla="*/ 2538773 w 6459988"/>
              <a:gd name="connsiteY79" fmla="*/ 5313397 h 5753325"/>
              <a:gd name="connsiteX80" fmla="*/ 2014500 w 6459988"/>
              <a:gd name="connsiteY80" fmla="*/ 5519744 h 5753325"/>
              <a:gd name="connsiteX81" fmla="*/ 1934391 w 6459988"/>
              <a:gd name="connsiteY81" fmla="*/ 5591335 h 5753325"/>
              <a:gd name="connsiteX82" fmla="*/ 1892550 w 6459988"/>
              <a:gd name="connsiteY82" fmla="*/ 5649708 h 5753325"/>
              <a:gd name="connsiteX83" fmla="*/ 1854769 w 6459988"/>
              <a:gd name="connsiteY83" fmla="*/ 5647691 h 5753325"/>
              <a:gd name="connsiteX84" fmla="*/ 1809461 w 6459988"/>
              <a:gd name="connsiteY84" fmla="*/ 5648628 h 5753325"/>
              <a:gd name="connsiteX85" fmla="*/ 1745150 w 6459988"/>
              <a:gd name="connsiteY85" fmla="*/ 5693879 h 5753325"/>
              <a:gd name="connsiteX86" fmla="*/ 1713375 w 6459988"/>
              <a:gd name="connsiteY86" fmla="*/ 5684672 h 5753325"/>
              <a:gd name="connsiteX87" fmla="*/ 1707808 w 6459988"/>
              <a:gd name="connsiteY87" fmla="*/ 5682611 h 5753325"/>
              <a:gd name="connsiteX88" fmla="*/ 1679313 w 6459988"/>
              <a:gd name="connsiteY88" fmla="*/ 5672360 h 5753325"/>
              <a:gd name="connsiteX89" fmla="*/ 1646933 w 6459988"/>
              <a:gd name="connsiteY89" fmla="*/ 5666227 h 5753325"/>
              <a:gd name="connsiteX90" fmla="*/ 1610055 w 6459988"/>
              <a:gd name="connsiteY90" fmla="*/ 5673643 h 5753325"/>
              <a:gd name="connsiteX91" fmla="*/ 1437641 w 6459988"/>
              <a:gd name="connsiteY91" fmla="*/ 5723266 h 5753325"/>
              <a:gd name="connsiteX92" fmla="*/ 1332869 w 6459988"/>
              <a:gd name="connsiteY92" fmla="*/ 5744752 h 5753325"/>
              <a:gd name="connsiteX93" fmla="*/ 1290525 w 6459988"/>
              <a:gd name="connsiteY93" fmla="*/ 5740036 h 5753325"/>
              <a:gd name="connsiteX94" fmla="*/ 1233107 w 6459988"/>
              <a:gd name="connsiteY94" fmla="*/ 5742106 h 5753325"/>
              <a:gd name="connsiteX95" fmla="*/ 1214532 w 6459988"/>
              <a:gd name="connsiteY95" fmla="*/ 5753325 h 5753325"/>
              <a:gd name="connsiteX96" fmla="*/ 1199955 w 6459988"/>
              <a:gd name="connsiteY96" fmla="*/ 5744831 h 5753325"/>
              <a:gd name="connsiteX97" fmla="*/ 1162337 w 6459988"/>
              <a:gd name="connsiteY97" fmla="*/ 5738048 h 5753325"/>
              <a:gd name="connsiteX98" fmla="*/ 1053457 w 6459988"/>
              <a:gd name="connsiteY98" fmla="*/ 5688676 h 5753325"/>
              <a:gd name="connsiteX99" fmla="*/ 1025798 w 6459988"/>
              <a:gd name="connsiteY99" fmla="*/ 5673166 h 5753325"/>
              <a:gd name="connsiteX100" fmla="*/ 947900 w 6459988"/>
              <a:gd name="connsiteY100" fmla="*/ 5657848 h 5753325"/>
              <a:gd name="connsiteX101" fmla="*/ 815627 w 6459988"/>
              <a:gd name="connsiteY101" fmla="*/ 5642557 h 5753325"/>
              <a:gd name="connsiteX102" fmla="*/ 788251 w 6459988"/>
              <a:gd name="connsiteY102" fmla="*/ 5637065 h 5753325"/>
              <a:gd name="connsiteX103" fmla="*/ 767822 w 6459988"/>
              <a:gd name="connsiteY103" fmla="*/ 5623450 h 5753325"/>
              <a:gd name="connsiteX104" fmla="*/ 765791 w 6459988"/>
              <a:gd name="connsiteY104" fmla="*/ 5612539 h 5753325"/>
              <a:gd name="connsiteX105" fmla="*/ 751230 w 6459988"/>
              <a:gd name="connsiteY105" fmla="*/ 5608092 h 5753325"/>
              <a:gd name="connsiteX106" fmla="*/ 748008 w 6459988"/>
              <a:gd name="connsiteY106" fmla="*/ 5605052 h 5753325"/>
              <a:gd name="connsiteX107" fmla="*/ 728871 w 6459988"/>
              <a:gd name="connsiteY107" fmla="*/ 5589469 h 5753325"/>
              <a:gd name="connsiteX108" fmla="*/ 671898 w 6459988"/>
              <a:gd name="connsiteY108" fmla="*/ 5602363 h 5753325"/>
              <a:gd name="connsiteX109" fmla="*/ 615065 w 6459988"/>
              <a:gd name="connsiteY109" fmla="*/ 5580257 h 5753325"/>
              <a:gd name="connsiteX110" fmla="*/ 355785 w 6459988"/>
              <a:gd name="connsiteY110" fmla="*/ 5514383 h 5753325"/>
              <a:gd name="connsiteX111" fmla="*/ 102269 w 6459988"/>
              <a:gd name="connsiteY111" fmla="*/ 5524347 h 5753325"/>
              <a:gd name="connsiteX112" fmla="*/ 13160 w 6459988"/>
              <a:gd name="connsiteY112" fmla="*/ 5514159 h 5753325"/>
              <a:gd name="connsiteX113" fmla="*/ 0 w 6459988"/>
              <a:gd name="connsiteY113" fmla="*/ 5511735 h 5753325"/>
              <a:gd name="connsiteX114" fmla="*/ 0 w 6459988"/>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344988 w 6459988"/>
              <a:gd name="connsiteY10" fmla="*/ 697330 h 5753325"/>
              <a:gd name="connsiteX11" fmla="*/ 6447445 w 6459988"/>
              <a:gd name="connsiteY11" fmla="*/ 780003 h 5753325"/>
              <a:gd name="connsiteX12" fmla="*/ 6426552 w 6459988"/>
              <a:gd name="connsiteY12" fmla="*/ 845805 h 5753325"/>
              <a:gd name="connsiteX13" fmla="*/ 6434072 w 6459988"/>
              <a:gd name="connsiteY13" fmla="*/ 910733 h 5753325"/>
              <a:gd name="connsiteX14" fmla="*/ 6432570 w 6459988"/>
              <a:gd name="connsiteY14" fmla="*/ 983394 h 5753325"/>
              <a:gd name="connsiteX15" fmla="*/ 6431878 w 6459988"/>
              <a:gd name="connsiteY15" fmla="*/ 1026728 h 5753325"/>
              <a:gd name="connsiteX16" fmla="*/ 6414269 w 6459988"/>
              <a:gd name="connsiteY16" fmla="*/ 1151111 h 5753325"/>
              <a:gd name="connsiteX17" fmla="*/ 6371722 w 6459988"/>
              <a:gd name="connsiteY17" fmla="*/ 1318080 h 5753325"/>
              <a:gd name="connsiteX18" fmla="*/ 6356023 w 6459988"/>
              <a:gd name="connsiteY18" fmla="*/ 1356227 h 5753325"/>
              <a:gd name="connsiteX19" fmla="*/ 6356157 w 6459988"/>
              <a:gd name="connsiteY19" fmla="*/ 1361967 h 5753325"/>
              <a:gd name="connsiteX20" fmla="*/ 6350613 w 6459988"/>
              <a:gd name="connsiteY20" fmla="*/ 1393569 h 5753325"/>
              <a:gd name="connsiteX21" fmla="*/ 6357062 w 6459988"/>
              <a:gd name="connsiteY21" fmla="*/ 1444071 h 5753325"/>
              <a:gd name="connsiteX22" fmla="*/ 6364832 w 6459988"/>
              <a:gd name="connsiteY22" fmla="*/ 1478763 h 5753325"/>
              <a:gd name="connsiteX23" fmla="*/ 6369745 w 6459988"/>
              <a:gd name="connsiteY23" fmla="*/ 1495680 h 5753325"/>
              <a:gd name="connsiteX24" fmla="*/ 6370898 w 6459988"/>
              <a:gd name="connsiteY24" fmla="*/ 1513331 h 5753325"/>
              <a:gd name="connsiteX25" fmla="*/ 6368801 w 6459988"/>
              <a:gd name="connsiteY25" fmla="*/ 1527414 h 5753325"/>
              <a:gd name="connsiteX26" fmla="*/ 6359177 w 6459988"/>
              <a:gd name="connsiteY26" fmla="*/ 1639513 h 5753325"/>
              <a:gd name="connsiteX27" fmla="*/ 6299489 w 6459988"/>
              <a:gd name="connsiteY27" fmla="*/ 1784860 h 5753325"/>
              <a:gd name="connsiteX28" fmla="*/ 6267878 w 6459988"/>
              <a:gd name="connsiteY28" fmla="*/ 1858572 h 5753325"/>
              <a:gd name="connsiteX29" fmla="*/ 6251146 w 6459988"/>
              <a:gd name="connsiteY29" fmla="*/ 1926167 h 5753325"/>
              <a:gd name="connsiteX30" fmla="*/ 6210686 w 6459988"/>
              <a:gd name="connsiteY30" fmla="*/ 2014834 h 5753325"/>
              <a:gd name="connsiteX31" fmla="*/ 6106652 w 6459988"/>
              <a:gd name="connsiteY31" fmla="*/ 2150572 h 5753325"/>
              <a:gd name="connsiteX32" fmla="*/ 6097813 w 6459988"/>
              <a:gd name="connsiteY32" fmla="*/ 2172208 h 5753325"/>
              <a:gd name="connsiteX33" fmla="*/ 6095990 w 6459988"/>
              <a:gd name="connsiteY33" fmla="*/ 2181185 h 5753325"/>
              <a:gd name="connsiteX34" fmla="*/ 6090126 w 6459988"/>
              <a:gd name="connsiteY34" fmla="*/ 2192533 h 5753325"/>
              <a:gd name="connsiteX35" fmla="*/ 6089503 w 6459988"/>
              <a:gd name="connsiteY35" fmla="*/ 2192543 h 5753325"/>
              <a:gd name="connsiteX36" fmla="*/ 6084946 w 6459988"/>
              <a:gd name="connsiteY36" fmla="*/ 2203694 h 5753325"/>
              <a:gd name="connsiteX37" fmla="*/ 5987861 w 6459988"/>
              <a:gd name="connsiteY37" fmla="*/ 2304868 h 5753325"/>
              <a:gd name="connsiteX38" fmla="*/ 5973439 w 6459988"/>
              <a:gd name="connsiteY38" fmla="*/ 2385635 h 5753325"/>
              <a:gd name="connsiteX39" fmla="*/ 5916727 w 6459988"/>
              <a:gd name="connsiteY39" fmla="*/ 2458777 h 5753325"/>
              <a:gd name="connsiteX40" fmla="*/ 5856524 w 6459988"/>
              <a:gd name="connsiteY40" fmla="*/ 2583281 h 5753325"/>
              <a:gd name="connsiteX41" fmla="*/ 5838091 w 6459988"/>
              <a:gd name="connsiteY41" fmla="*/ 2753474 h 5753325"/>
              <a:gd name="connsiteX42" fmla="*/ 5777471 w 6459988"/>
              <a:gd name="connsiteY42" fmla="*/ 2901570 h 5753325"/>
              <a:gd name="connsiteX43" fmla="*/ 5723992 w 6459988"/>
              <a:gd name="connsiteY43" fmla="*/ 2998752 h 5753325"/>
              <a:gd name="connsiteX44" fmla="*/ 5557886 w 6459988"/>
              <a:gd name="connsiteY44" fmla="*/ 3329735 h 5753325"/>
              <a:gd name="connsiteX45" fmla="*/ 5471501 w 6459988"/>
              <a:gd name="connsiteY45" fmla="*/ 3462221 h 5753325"/>
              <a:gd name="connsiteX46" fmla="*/ 5465154 w 6459988"/>
              <a:gd name="connsiteY46" fmla="*/ 3541065 h 5753325"/>
              <a:gd name="connsiteX47" fmla="*/ 5437889 w 6459988"/>
              <a:gd name="connsiteY47" fmla="*/ 3559927 h 5753325"/>
              <a:gd name="connsiteX48" fmla="*/ 5432770 w 6459988"/>
              <a:gd name="connsiteY48" fmla="*/ 3562948 h 5753325"/>
              <a:gd name="connsiteX49" fmla="*/ 5406795 w 6459988"/>
              <a:gd name="connsiteY49" fmla="*/ 3578594 h 5753325"/>
              <a:gd name="connsiteX50" fmla="*/ 5381495 w 6459988"/>
              <a:gd name="connsiteY50" fmla="*/ 3599883 h 5753325"/>
              <a:gd name="connsiteX51" fmla="*/ 5363689 w 6459988"/>
              <a:gd name="connsiteY51" fmla="*/ 3633299 h 5753325"/>
              <a:gd name="connsiteX52" fmla="*/ 5291870 w 6459988"/>
              <a:gd name="connsiteY52" fmla="*/ 3799039 h 5753325"/>
              <a:gd name="connsiteX53" fmla="*/ 5241600 w 6459988"/>
              <a:gd name="connsiteY53" fmla="*/ 3894238 h 5753325"/>
              <a:gd name="connsiteX54" fmla="*/ 5211041 w 6459988"/>
              <a:gd name="connsiteY54" fmla="*/ 3924184 h 5753325"/>
              <a:gd name="connsiteX55" fmla="*/ 5176073 w 6459988"/>
              <a:gd name="connsiteY55" fmla="*/ 3970179 h 5753325"/>
              <a:gd name="connsiteX56" fmla="*/ 5172826 w 6459988"/>
              <a:gd name="connsiteY56" fmla="*/ 3991773 h 5753325"/>
              <a:gd name="connsiteX57" fmla="*/ 5157053 w 6459988"/>
              <a:gd name="connsiteY57" fmla="*/ 3997708 h 5753325"/>
              <a:gd name="connsiteX58" fmla="*/ 5127922 w 6459988"/>
              <a:gd name="connsiteY58" fmla="*/ 4022660 h 5753325"/>
              <a:gd name="connsiteX59" fmla="*/ 5020872 w 6459988"/>
              <a:gd name="connsiteY59" fmla="*/ 4075951 h 5753325"/>
              <a:gd name="connsiteX60" fmla="*/ 4991410 w 6459988"/>
              <a:gd name="connsiteY60" fmla="*/ 4087598 h 5753325"/>
              <a:gd name="connsiteX61" fmla="*/ 4930112 w 6459988"/>
              <a:gd name="connsiteY61" fmla="*/ 4138459 h 5753325"/>
              <a:gd name="connsiteX62" fmla="*/ 4834224 w 6459988"/>
              <a:gd name="connsiteY62" fmla="*/ 4231643 h 5753325"/>
              <a:gd name="connsiteX63" fmla="*/ 4812599 w 6459988"/>
              <a:gd name="connsiteY63" fmla="*/ 4249449 h 5753325"/>
              <a:gd name="connsiteX64" fmla="*/ 4789188 w 6459988"/>
              <a:gd name="connsiteY64" fmla="*/ 4256678 h 5753325"/>
              <a:gd name="connsiteX65" fmla="*/ 4779554 w 6459988"/>
              <a:gd name="connsiteY65" fmla="*/ 4251313 h 5753325"/>
              <a:gd name="connsiteX66" fmla="*/ 4766885 w 6459988"/>
              <a:gd name="connsiteY66" fmla="*/ 4259812 h 5753325"/>
              <a:gd name="connsiteX67" fmla="*/ 4762510 w 6459988"/>
              <a:gd name="connsiteY67" fmla="*/ 4260383 h 5753325"/>
              <a:gd name="connsiteX68" fmla="*/ 4738416 w 6459988"/>
              <a:gd name="connsiteY68" fmla="*/ 4265355 h 5753325"/>
              <a:gd name="connsiteX69" fmla="*/ 4712007 w 6459988"/>
              <a:gd name="connsiteY69" fmla="*/ 4317892 h 5753325"/>
              <a:gd name="connsiteX70" fmla="*/ 4658930 w 6459988"/>
              <a:gd name="connsiteY70" fmla="*/ 4348041 h 5753325"/>
              <a:gd name="connsiteX71" fmla="*/ 4443526 w 6459988"/>
              <a:gd name="connsiteY71" fmla="*/ 4507851 h 5753325"/>
              <a:gd name="connsiteX72" fmla="*/ 4289766 w 6459988"/>
              <a:gd name="connsiteY72" fmla="*/ 4711450 h 5753325"/>
              <a:gd name="connsiteX73" fmla="*/ 4150870 w 6459988"/>
              <a:gd name="connsiteY73" fmla="*/ 4818480 h 5753325"/>
              <a:gd name="connsiteX74" fmla="*/ 4006639 w 6459988"/>
              <a:gd name="connsiteY74" fmla="*/ 4933815 h 5753325"/>
              <a:gd name="connsiteX75" fmla="*/ 3298210 w 6459988"/>
              <a:gd name="connsiteY75" fmla="*/ 5070790 h 5753325"/>
              <a:gd name="connsiteX76" fmla="*/ 2947678 w 6459988"/>
              <a:gd name="connsiteY76" fmla="*/ 5117869 h 5753325"/>
              <a:gd name="connsiteX77" fmla="*/ 2822169 w 6459988"/>
              <a:gd name="connsiteY77" fmla="*/ 5129396 h 5753325"/>
              <a:gd name="connsiteX78" fmla="*/ 2538773 w 6459988"/>
              <a:gd name="connsiteY78" fmla="*/ 5313397 h 5753325"/>
              <a:gd name="connsiteX79" fmla="*/ 2014500 w 6459988"/>
              <a:gd name="connsiteY79" fmla="*/ 5519744 h 5753325"/>
              <a:gd name="connsiteX80" fmla="*/ 1934391 w 6459988"/>
              <a:gd name="connsiteY80" fmla="*/ 5591335 h 5753325"/>
              <a:gd name="connsiteX81" fmla="*/ 1892550 w 6459988"/>
              <a:gd name="connsiteY81" fmla="*/ 5649708 h 5753325"/>
              <a:gd name="connsiteX82" fmla="*/ 1854769 w 6459988"/>
              <a:gd name="connsiteY82" fmla="*/ 5647691 h 5753325"/>
              <a:gd name="connsiteX83" fmla="*/ 1809461 w 6459988"/>
              <a:gd name="connsiteY83" fmla="*/ 5648628 h 5753325"/>
              <a:gd name="connsiteX84" fmla="*/ 1745150 w 6459988"/>
              <a:gd name="connsiteY84" fmla="*/ 5693879 h 5753325"/>
              <a:gd name="connsiteX85" fmla="*/ 1713375 w 6459988"/>
              <a:gd name="connsiteY85" fmla="*/ 5684672 h 5753325"/>
              <a:gd name="connsiteX86" fmla="*/ 1707808 w 6459988"/>
              <a:gd name="connsiteY86" fmla="*/ 5682611 h 5753325"/>
              <a:gd name="connsiteX87" fmla="*/ 1679313 w 6459988"/>
              <a:gd name="connsiteY87" fmla="*/ 5672360 h 5753325"/>
              <a:gd name="connsiteX88" fmla="*/ 1646933 w 6459988"/>
              <a:gd name="connsiteY88" fmla="*/ 5666227 h 5753325"/>
              <a:gd name="connsiteX89" fmla="*/ 1610055 w 6459988"/>
              <a:gd name="connsiteY89" fmla="*/ 5673643 h 5753325"/>
              <a:gd name="connsiteX90" fmla="*/ 1437641 w 6459988"/>
              <a:gd name="connsiteY90" fmla="*/ 5723266 h 5753325"/>
              <a:gd name="connsiteX91" fmla="*/ 1332869 w 6459988"/>
              <a:gd name="connsiteY91" fmla="*/ 5744752 h 5753325"/>
              <a:gd name="connsiteX92" fmla="*/ 1290525 w 6459988"/>
              <a:gd name="connsiteY92" fmla="*/ 5740036 h 5753325"/>
              <a:gd name="connsiteX93" fmla="*/ 1233107 w 6459988"/>
              <a:gd name="connsiteY93" fmla="*/ 5742106 h 5753325"/>
              <a:gd name="connsiteX94" fmla="*/ 1214532 w 6459988"/>
              <a:gd name="connsiteY94" fmla="*/ 5753325 h 5753325"/>
              <a:gd name="connsiteX95" fmla="*/ 1199955 w 6459988"/>
              <a:gd name="connsiteY95" fmla="*/ 5744831 h 5753325"/>
              <a:gd name="connsiteX96" fmla="*/ 1162337 w 6459988"/>
              <a:gd name="connsiteY96" fmla="*/ 5738048 h 5753325"/>
              <a:gd name="connsiteX97" fmla="*/ 1053457 w 6459988"/>
              <a:gd name="connsiteY97" fmla="*/ 5688676 h 5753325"/>
              <a:gd name="connsiteX98" fmla="*/ 1025798 w 6459988"/>
              <a:gd name="connsiteY98" fmla="*/ 5673166 h 5753325"/>
              <a:gd name="connsiteX99" fmla="*/ 947900 w 6459988"/>
              <a:gd name="connsiteY99" fmla="*/ 5657848 h 5753325"/>
              <a:gd name="connsiteX100" fmla="*/ 815627 w 6459988"/>
              <a:gd name="connsiteY100" fmla="*/ 5642557 h 5753325"/>
              <a:gd name="connsiteX101" fmla="*/ 788251 w 6459988"/>
              <a:gd name="connsiteY101" fmla="*/ 5637065 h 5753325"/>
              <a:gd name="connsiteX102" fmla="*/ 767822 w 6459988"/>
              <a:gd name="connsiteY102" fmla="*/ 5623450 h 5753325"/>
              <a:gd name="connsiteX103" fmla="*/ 765791 w 6459988"/>
              <a:gd name="connsiteY103" fmla="*/ 5612539 h 5753325"/>
              <a:gd name="connsiteX104" fmla="*/ 751230 w 6459988"/>
              <a:gd name="connsiteY104" fmla="*/ 5608092 h 5753325"/>
              <a:gd name="connsiteX105" fmla="*/ 748008 w 6459988"/>
              <a:gd name="connsiteY105" fmla="*/ 5605052 h 5753325"/>
              <a:gd name="connsiteX106" fmla="*/ 728871 w 6459988"/>
              <a:gd name="connsiteY106" fmla="*/ 5589469 h 5753325"/>
              <a:gd name="connsiteX107" fmla="*/ 671898 w 6459988"/>
              <a:gd name="connsiteY107" fmla="*/ 5602363 h 5753325"/>
              <a:gd name="connsiteX108" fmla="*/ 615065 w 6459988"/>
              <a:gd name="connsiteY108" fmla="*/ 5580257 h 5753325"/>
              <a:gd name="connsiteX109" fmla="*/ 355785 w 6459988"/>
              <a:gd name="connsiteY109" fmla="*/ 5514383 h 5753325"/>
              <a:gd name="connsiteX110" fmla="*/ 102269 w 6459988"/>
              <a:gd name="connsiteY110" fmla="*/ 5524347 h 5753325"/>
              <a:gd name="connsiteX111" fmla="*/ 13160 w 6459988"/>
              <a:gd name="connsiteY111" fmla="*/ 5514159 h 5753325"/>
              <a:gd name="connsiteX112" fmla="*/ 0 w 6459988"/>
              <a:gd name="connsiteY112" fmla="*/ 5511735 h 5753325"/>
              <a:gd name="connsiteX113" fmla="*/ 0 w 6459988"/>
              <a:gd name="connsiteY113"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344988 w 6459988"/>
              <a:gd name="connsiteY9" fmla="*/ 697330 h 5753325"/>
              <a:gd name="connsiteX10" fmla="*/ 6447445 w 6459988"/>
              <a:gd name="connsiteY10" fmla="*/ 780003 h 5753325"/>
              <a:gd name="connsiteX11" fmla="*/ 6426552 w 6459988"/>
              <a:gd name="connsiteY11" fmla="*/ 845805 h 5753325"/>
              <a:gd name="connsiteX12" fmla="*/ 6434072 w 6459988"/>
              <a:gd name="connsiteY12" fmla="*/ 910733 h 5753325"/>
              <a:gd name="connsiteX13" fmla="*/ 6432570 w 6459988"/>
              <a:gd name="connsiteY13" fmla="*/ 983394 h 5753325"/>
              <a:gd name="connsiteX14" fmla="*/ 6431878 w 6459988"/>
              <a:gd name="connsiteY14" fmla="*/ 1026728 h 5753325"/>
              <a:gd name="connsiteX15" fmla="*/ 6414269 w 6459988"/>
              <a:gd name="connsiteY15" fmla="*/ 1151111 h 5753325"/>
              <a:gd name="connsiteX16" fmla="*/ 6371722 w 6459988"/>
              <a:gd name="connsiteY16" fmla="*/ 1318080 h 5753325"/>
              <a:gd name="connsiteX17" fmla="*/ 6356023 w 6459988"/>
              <a:gd name="connsiteY17" fmla="*/ 1356227 h 5753325"/>
              <a:gd name="connsiteX18" fmla="*/ 6356157 w 6459988"/>
              <a:gd name="connsiteY18" fmla="*/ 1361967 h 5753325"/>
              <a:gd name="connsiteX19" fmla="*/ 6350613 w 6459988"/>
              <a:gd name="connsiteY19" fmla="*/ 1393569 h 5753325"/>
              <a:gd name="connsiteX20" fmla="*/ 6357062 w 6459988"/>
              <a:gd name="connsiteY20" fmla="*/ 1444071 h 5753325"/>
              <a:gd name="connsiteX21" fmla="*/ 6364832 w 6459988"/>
              <a:gd name="connsiteY21" fmla="*/ 1478763 h 5753325"/>
              <a:gd name="connsiteX22" fmla="*/ 6369745 w 6459988"/>
              <a:gd name="connsiteY22" fmla="*/ 1495680 h 5753325"/>
              <a:gd name="connsiteX23" fmla="*/ 6370898 w 6459988"/>
              <a:gd name="connsiteY23" fmla="*/ 1513331 h 5753325"/>
              <a:gd name="connsiteX24" fmla="*/ 6368801 w 6459988"/>
              <a:gd name="connsiteY24" fmla="*/ 1527414 h 5753325"/>
              <a:gd name="connsiteX25" fmla="*/ 6359177 w 6459988"/>
              <a:gd name="connsiteY25" fmla="*/ 1639513 h 5753325"/>
              <a:gd name="connsiteX26" fmla="*/ 6299489 w 6459988"/>
              <a:gd name="connsiteY26" fmla="*/ 1784860 h 5753325"/>
              <a:gd name="connsiteX27" fmla="*/ 6267878 w 6459988"/>
              <a:gd name="connsiteY27" fmla="*/ 1858572 h 5753325"/>
              <a:gd name="connsiteX28" fmla="*/ 6251146 w 6459988"/>
              <a:gd name="connsiteY28" fmla="*/ 1926167 h 5753325"/>
              <a:gd name="connsiteX29" fmla="*/ 6210686 w 6459988"/>
              <a:gd name="connsiteY29" fmla="*/ 2014834 h 5753325"/>
              <a:gd name="connsiteX30" fmla="*/ 6106652 w 6459988"/>
              <a:gd name="connsiteY30" fmla="*/ 2150572 h 5753325"/>
              <a:gd name="connsiteX31" fmla="*/ 6097813 w 6459988"/>
              <a:gd name="connsiteY31" fmla="*/ 2172208 h 5753325"/>
              <a:gd name="connsiteX32" fmla="*/ 6095990 w 6459988"/>
              <a:gd name="connsiteY32" fmla="*/ 2181185 h 5753325"/>
              <a:gd name="connsiteX33" fmla="*/ 6090126 w 6459988"/>
              <a:gd name="connsiteY33" fmla="*/ 2192533 h 5753325"/>
              <a:gd name="connsiteX34" fmla="*/ 6089503 w 6459988"/>
              <a:gd name="connsiteY34" fmla="*/ 2192543 h 5753325"/>
              <a:gd name="connsiteX35" fmla="*/ 6084946 w 6459988"/>
              <a:gd name="connsiteY35" fmla="*/ 2203694 h 5753325"/>
              <a:gd name="connsiteX36" fmla="*/ 5987861 w 6459988"/>
              <a:gd name="connsiteY36" fmla="*/ 2304868 h 5753325"/>
              <a:gd name="connsiteX37" fmla="*/ 5973439 w 6459988"/>
              <a:gd name="connsiteY37" fmla="*/ 2385635 h 5753325"/>
              <a:gd name="connsiteX38" fmla="*/ 5916727 w 6459988"/>
              <a:gd name="connsiteY38" fmla="*/ 2458777 h 5753325"/>
              <a:gd name="connsiteX39" fmla="*/ 5856524 w 6459988"/>
              <a:gd name="connsiteY39" fmla="*/ 2583281 h 5753325"/>
              <a:gd name="connsiteX40" fmla="*/ 5838091 w 6459988"/>
              <a:gd name="connsiteY40" fmla="*/ 2753474 h 5753325"/>
              <a:gd name="connsiteX41" fmla="*/ 5777471 w 6459988"/>
              <a:gd name="connsiteY41" fmla="*/ 2901570 h 5753325"/>
              <a:gd name="connsiteX42" fmla="*/ 5723992 w 6459988"/>
              <a:gd name="connsiteY42" fmla="*/ 2998752 h 5753325"/>
              <a:gd name="connsiteX43" fmla="*/ 5557886 w 6459988"/>
              <a:gd name="connsiteY43" fmla="*/ 3329735 h 5753325"/>
              <a:gd name="connsiteX44" fmla="*/ 5471501 w 6459988"/>
              <a:gd name="connsiteY44" fmla="*/ 3462221 h 5753325"/>
              <a:gd name="connsiteX45" fmla="*/ 5465154 w 6459988"/>
              <a:gd name="connsiteY45" fmla="*/ 3541065 h 5753325"/>
              <a:gd name="connsiteX46" fmla="*/ 5437889 w 6459988"/>
              <a:gd name="connsiteY46" fmla="*/ 3559927 h 5753325"/>
              <a:gd name="connsiteX47" fmla="*/ 5432770 w 6459988"/>
              <a:gd name="connsiteY47" fmla="*/ 3562948 h 5753325"/>
              <a:gd name="connsiteX48" fmla="*/ 5406795 w 6459988"/>
              <a:gd name="connsiteY48" fmla="*/ 3578594 h 5753325"/>
              <a:gd name="connsiteX49" fmla="*/ 5381495 w 6459988"/>
              <a:gd name="connsiteY49" fmla="*/ 3599883 h 5753325"/>
              <a:gd name="connsiteX50" fmla="*/ 5363689 w 6459988"/>
              <a:gd name="connsiteY50" fmla="*/ 3633299 h 5753325"/>
              <a:gd name="connsiteX51" fmla="*/ 5291870 w 6459988"/>
              <a:gd name="connsiteY51" fmla="*/ 3799039 h 5753325"/>
              <a:gd name="connsiteX52" fmla="*/ 5241600 w 6459988"/>
              <a:gd name="connsiteY52" fmla="*/ 3894238 h 5753325"/>
              <a:gd name="connsiteX53" fmla="*/ 5211041 w 6459988"/>
              <a:gd name="connsiteY53" fmla="*/ 3924184 h 5753325"/>
              <a:gd name="connsiteX54" fmla="*/ 5176073 w 6459988"/>
              <a:gd name="connsiteY54" fmla="*/ 3970179 h 5753325"/>
              <a:gd name="connsiteX55" fmla="*/ 5172826 w 6459988"/>
              <a:gd name="connsiteY55" fmla="*/ 3991773 h 5753325"/>
              <a:gd name="connsiteX56" fmla="*/ 5157053 w 6459988"/>
              <a:gd name="connsiteY56" fmla="*/ 3997708 h 5753325"/>
              <a:gd name="connsiteX57" fmla="*/ 5127922 w 6459988"/>
              <a:gd name="connsiteY57" fmla="*/ 4022660 h 5753325"/>
              <a:gd name="connsiteX58" fmla="*/ 5020872 w 6459988"/>
              <a:gd name="connsiteY58" fmla="*/ 4075951 h 5753325"/>
              <a:gd name="connsiteX59" fmla="*/ 4991410 w 6459988"/>
              <a:gd name="connsiteY59" fmla="*/ 4087598 h 5753325"/>
              <a:gd name="connsiteX60" fmla="*/ 4930112 w 6459988"/>
              <a:gd name="connsiteY60" fmla="*/ 4138459 h 5753325"/>
              <a:gd name="connsiteX61" fmla="*/ 4834224 w 6459988"/>
              <a:gd name="connsiteY61" fmla="*/ 4231643 h 5753325"/>
              <a:gd name="connsiteX62" fmla="*/ 4812599 w 6459988"/>
              <a:gd name="connsiteY62" fmla="*/ 4249449 h 5753325"/>
              <a:gd name="connsiteX63" fmla="*/ 4789188 w 6459988"/>
              <a:gd name="connsiteY63" fmla="*/ 4256678 h 5753325"/>
              <a:gd name="connsiteX64" fmla="*/ 4779554 w 6459988"/>
              <a:gd name="connsiteY64" fmla="*/ 4251313 h 5753325"/>
              <a:gd name="connsiteX65" fmla="*/ 4766885 w 6459988"/>
              <a:gd name="connsiteY65" fmla="*/ 4259812 h 5753325"/>
              <a:gd name="connsiteX66" fmla="*/ 4762510 w 6459988"/>
              <a:gd name="connsiteY66" fmla="*/ 4260383 h 5753325"/>
              <a:gd name="connsiteX67" fmla="*/ 4738416 w 6459988"/>
              <a:gd name="connsiteY67" fmla="*/ 4265355 h 5753325"/>
              <a:gd name="connsiteX68" fmla="*/ 4712007 w 6459988"/>
              <a:gd name="connsiteY68" fmla="*/ 4317892 h 5753325"/>
              <a:gd name="connsiteX69" fmla="*/ 4658930 w 6459988"/>
              <a:gd name="connsiteY69" fmla="*/ 4348041 h 5753325"/>
              <a:gd name="connsiteX70" fmla="*/ 4443526 w 6459988"/>
              <a:gd name="connsiteY70" fmla="*/ 4507851 h 5753325"/>
              <a:gd name="connsiteX71" fmla="*/ 4289766 w 6459988"/>
              <a:gd name="connsiteY71" fmla="*/ 4711450 h 5753325"/>
              <a:gd name="connsiteX72" fmla="*/ 4150870 w 6459988"/>
              <a:gd name="connsiteY72" fmla="*/ 4818480 h 5753325"/>
              <a:gd name="connsiteX73" fmla="*/ 4006639 w 6459988"/>
              <a:gd name="connsiteY73" fmla="*/ 4933815 h 5753325"/>
              <a:gd name="connsiteX74" fmla="*/ 3298210 w 6459988"/>
              <a:gd name="connsiteY74" fmla="*/ 5070790 h 5753325"/>
              <a:gd name="connsiteX75" fmla="*/ 2947678 w 6459988"/>
              <a:gd name="connsiteY75" fmla="*/ 5117869 h 5753325"/>
              <a:gd name="connsiteX76" fmla="*/ 2822169 w 6459988"/>
              <a:gd name="connsiteY76" fmla="*/ 5129396 h 5753325"/>
              <a:gd name="connsiteX77" fmla="*/ 2538773 w 6459988"/>
              <a:gd name="connsiteY77" fmla="*/ 5313397 h 5753325"/>
              <a:gd name="connsiteX78" fmla="*/ 2014500 w 6459988"/>
              <a:gd name="connsiteY78" fmla="*/ 5519744 h 5753325"/>
              <a:gd name="connsiteX79" fmla="*/ 1934391 w 6459988"/>
              <a:gd name="connsiteY79" fmla="*/ 5591335 h 5753325"/>
              <a:gd name="connsiteX80" fmla="*/ 1892550 w 6459988"/>
              <a:gd name="connsiteY80" fmla="*/ 5649708 h 5753325"/>
              <a:gd name="connsiteX81" fmla="*/ 1854769 w 6459988"/>
              <a:gd name="connsiteY81" fmla="*/ 5647691 h 5753325"/>
              <a:gd name="connsiteX82" fmla="*/ 1809461 w 6459988"/>
              <a:gd name="connsiteY82" fmla="*/ 5648628 h 5753325"/>
              <a:gd name="connsiteX83" fmla="*/ 1745150 w 6459988"/>
              <a:gd name="connsiteY83" fmla="*/ 5693879 h 5753325"/>
              <a:gd name="connsiteX84" fmla="*/ 1713375 w 6459988"/>
              <a:gd name="connsiteY84" fmla="*/ 5684672 h 5753325"/>
              <a:gd name="connsiteX85" fmla="*/ 1707808 w 6459988"/>
              <a:gd name="connsiteY85" fmla="*/ 5682611 h 5753325"/>
              <a:gd name="connsiteX86" fmla="*/ 1679313 w 6459988"/>
              <a:gd name="connsiteY86" fmla="*/ 5672360 h 5753325"/>
              <a:gd name="connsiteX87" fmla="*/ 1646933 w 6459988"/>
              <a:gd name="connsiteY87" fmla="*/ 5666227 h 5753325"/>
              <a:gd name="connsiteX88" fmla="*/ 1610055 w 6459988"/>
              <a:gd name="connsiteY88" fmla="*/ 5673643 h 5753325"/>
              <a:gd name="connsiteX89" fmla="*/ 1437641 w 6459988"/>
              <a:gd name="connsiteY89" fmla="*/ 5723266 h 5753325"/>
              <a:gd name="connsiteX90" fmla="*/ 1332869 w 6459988"/>
              <a:gd name="connsiteY90" fmla="*/ 5744752 h 5753325"/>
              <a:gd name="connsiteX91" fmla="*/ 1290525 w 6459988"/>
              <a:gd name="connsiteY91" fmla="*/ 5740036 h 5753325"/>
              <a:gd name="connsiteX92" fmla="*/ 1233107 w 6459988"/>
              <a:gd name="connsiteY92" fmla="*/ 5742106 h 5753325"/>
              <a:gd name="connsiteX93" fmla="*/ 1214532 w 6459988"/>
              <a:gd name="connsiteY93" fmla="*/ 5753325 h 5753325"/>
              <a:gd name="connsiteX94" fmla="*/ 1199955 w 6459988"/>
              <a:gd name="connsiteY94" fmla="*/ 5744831 h 5753325"/>
              <a:gd name="connsiteX95" fmla="*/ 1162337 w 6459988"/>
              <a:gd name="connsiteY95" fmla="*/ 5738048 h 5753325"/>
              <a:gd name="connsiteX96" fmla="*/ 1053457 w 6459988"/>
              <a:gd name="connsiteY96" fmla="*/ 5688676 h 5753325"/>
              <a:gd name="connsiteX97" fmla="*/ 1025798 w 6459988"/>
              <a:gd name="connsiteY97" fmla="*/ 5673166 h 5753325"/>
              <a:gd name="connsiteX98" fmla="*/ 947900 w 6459988"/>
              <a:gd name="connsiteY98" fmla="*/ 5657848 h 5753325"/>
              <a:gd name="connsiteX99" fmla="*/ 815627 w 6459988"/>
              <a:gd name="connsiteY99" fmla="*/ 5642557 h 5753325"/>
              <a:gd name="connsiteX100" fmla="*/ 788251 w 6459988"/>
              <a:gd name="connsiteY100" fmla="*/ 5637065 h 5753325"/>
              <a:gd name="connsiteX101" fmla="*/ 767822 w 6459988"/>
              <a:gd name="connsiteY101" fmla="*/ 5623450 h 5753325"/>
              <a:gd name="connsiteX102" fmla="*/ 765791 w 6459988"/>
              <a:gd name="connsiteY102" fmla="*/ 5612539 h 5753325"/>
              <a:gd name="connsiteX103" fmla="*/ 751230 w 6459988"/>
              <a:gd name="connsiteY103" fmla="*/ 5608092 h 5753325"/>
              <a:gd name="connsiteX104" fmla="*/ 748008 w 6459988"/>
              <a:gd name="connsiteY104" fmla="*/ 5605052 h 5753325"/>
              <a:gd name="connsiteX105" fmla="*/ 728871 w 6459988"/>
              <a:gd name="connsiteY105" fmla="*/ 5589469 h 5753325"/>
              <a:gd name="connsiteX106" fmla="*/ 671898 w 6459988"/>
              <a:gd name="connsiteY106" fmla="*/ 5602363 h 5753325"/>
              <a:gd name="connsiteX107" fmla="*/ 615065 w 6459988"/>
              <a:gd name="connsiteY107" fmla="*/ 5580257 h 5753325"/>
              <a:gd name="connsiteX108" fmla="*/ 355785 w 6459988"/>
              <a:gd name="connsiteY108" fmla="*/ 5514383 h 5753325"/>
              <a:gd name="connsiteX109" fmla="*/ 102269 w 6459988"/>
              <a:gd name="connsiteY109" fmla="*/ 5524347 h 5753325"/>
              <a:gd name="connsiteX110" fmla="*/ 13160 w 6459988"/>
              <a:gd name="connsiteY110" fmla="*/ 5514159 h 5753325"/>
              <a:gd name="connsiteX111" fmla="*/ 0 w 6459988"/>
              <a:gd name="connsiteY111" fmla="*/ 5511735 h 5753325"/>
              <a:gd name="connsiteX112" fmla="*/ 0 w 6459988"/>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447445 w 6447632"/>
              <a:gd name="connsiteY10" fmla="*/ 780003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05877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09888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3456"/>
              <a:gd name="connsiteY0" fmla="*/ 0 h 5753325"/>
              <a:gd name="connsiteX1" fmla="*/ 6438980 w 6443456"/>
              <a:gd name="connsiteY1" fmla="*/ 0 h 5753325"/>
              <a:gd name="connsiteX2" fmla="*/ 6439047 w 6443456"/>
              <a:gd name="connsiteY2" fmla="*/ 147 h 5753325"/>
              <a:gd name="connsiteX3" fmla="*/ 6443456 w 6443456"/>
              <a:gd name="connsiteY3" fmla="*/ 130105 h 5753325"/>
              <a:gd name="connsiteX4" fmla="*/ 6422751 w 6443456"/>
              <a:gd name="connsiteY4" fmla="*/ 174163 h 5753325"/>
              <a:gd name="connsiteX5" fmla="*/ 6396598 w 6443456"/>
              <a:gd name="connsiteY5" fmla="*/ 274847 h 5753325"/>
              <a:gd name="connsiteX6" fmla="*/ 6337615 w 6443456"/>
              <a:gd name="connsiteY6" fmla="*/ 471794 h 5753325"/>
              <a:gd name="connsiteX7" fmla="*/ 6304423 w 6443456"/>
              <a:gd name="connsiteY7" fmla="*/ 582623 h 5753325"/>
              <a:gd name="connsiteX8" fmla="*/ 6303977 w 6443456"/>
              <a:gd name="connsiteY8" fmla="*/ 664291 h 5753325"/>
              <a:gd name="connsiteX9" fmla="*/ 6299372 w 6443456"/>
              <a:gd name="connsiteY9" fmla="*/ 697330 h 5753325"/>
              <a:gd name="connsiteX10" fmla="*/ 6309888 w 6443456"/>
              <a:gd name="connsiteY10" fmla="*/ 754001 h 5753325"/>
              <a:gd name="connsiteX11" fmla="*/ 6339879 w 6443456"/>
              <a:gd name="connsiteY11" fmla="*/ 811136 h 5753325"/>
              <a:gd name="connsiteX12" fmla="*/ 6330065 w 6443456"/>
              <a:gd name="connsiteY12" fmla="*/ 893399 h 5753325"/>
              <a:gd name="connsiteX13" fmla="*/ 6328618 w 6443456"/>
              <a:gd name="connsiteY13" fmla="*/ 1009766 h 5753325"/>
              <a:gd name="connsiteX14" fmla="*/ 6320797 w 6443456"/>
              <a:gd name="connsiteY14" fmla="*/ 1146964 h 5753325"/>
              <a:gd name="connsiteX15" fmla="*/ 6334400 w 6443456"/>
              <a:gd name="connsiteY15" fmla="*/ 1280757 h 5753325"/>
              <a:gd name="connsiteX16" fmla="*/ 6356023 w 6443456"/>
              <a:gd name="connsiteY16" fmla="*/ 1356227 h 5753325"/>
              <a:gd name="connsiteX17" fmla="*/ 6356157 w 6443456"/>
              <a:gd name="connsiteY17" fmla="*/ 1361967 h 5753325"/>
              <a:gd name="connsiteX18" fmla="*/ 6350613 w 6443456"/>
              <a:gd name="connsiteY18" fmla="*/ 1393569 h 5753325"/>
              <a:gd name="connsiteX19" fmla="*/ 6357062 w 6443456"/>
              <a:gd name="connsiteY19" fmla="*/ 1444071 h 5753325"/>
              <a:gd name="connsiteX20" fmla="*/ 6364832 w 6443456"/>
              <a:gd name="connsiteY20" fmla="*/ 1478763 h 5753325"/>
              <a:gd name="connsiteX21" fmla="*/ 6369745 w 6443456"/>
              <a:gd name="connsiteY21" fmla="*/ 1495680 h 5753325"/>
              <a:gd name="connsiteX22" fmla="*/ 6370898 w 6443456"/>
              <a:gd name="connsiteY22" fmla="*/ 1513331 h 5753325"/>
              <a:gd name="connsiteX23" fmla="*/ 6339773 w 6443456"/>
              <a:gd name="connsiteY23" fmla="*/ 1527414 h 5753325"/>
              <a:gd name="connsiteX24" fmla="*/ 6321854 w 6443456"/>
              <a:gd name="connsiteY24" fmla="*/ 1635366 h 5753325"/>
              <a:gd name="connsiteX25" fmla="*/ 6299489 w 6443456"/>
              <a:gd name="connsiteY25" fmla="*/ 1784860 h 5753325"/>
              <a:gd name="connsiteX26" fmla="*/ 6267878 w 6443456"/>
              <a:gd name="connsiteY26" fmla="*/ 1858572 h 5753325"/>
              <a:gd name="connsiteX27" fmla="*/ 6251146 w 6443456"/>
              <a:gd name="connsiteY27" fmla="*/ 1926167 h 5753325"/>
              <a:gd name="connsiteX28" fmla="*/ 6210686 w 6443456"/>
              <a:gd name="connsiteY28" fmla="*/ 2014834 h 5753325"/>
              <a:gd name="connsiteX29" fmla="*/ 6106652 w 6443456"/>
              <a:gd name="connsiteY29" fmla="*/ 2150572 h 5753325"/>
              <a:gd name="connsiteX30" fmla="*/ 6097813 w 6443456"/>
              <a:gd name="connsiteY30" fmla="*/ 2172208 h 5753325"/>
              <a:gd name="connsiteX31" fmla="*/ 6095990 w 6443456"/>
              <a:gd name="connsiteY31" fmla="*/ 2181185 h 5753325"/>
              <a:gd name="connsiteX32" fmla="*/ 6090126 w 6443456"/>
              <a:gd name="connsiteY32" fmla="*/ 2192533 h 5753325"/>
              <a:gd name="connsiteX33" fmla="*/ 6089503 w 6443456"/>
              <a:gd name="connsiteY33" fmla="*/ 2192543 h 5753325"/>
              <a:gd name="connsiteX34" fmla="*/ 6084946 w 6443456"/>
              <a:gd name="connsiteY34" fmla="*/ 2203694 h 5753325"/>
              <a:gd name="connsiteX35" fmla="*/ 5987861 w 6443456"/>
              <a:gd name="connsiteY35" fmla="*/ 2304868 h 5753325"/>
              <a:gd name="connsiteX36" fmla="*/ 5973439 w 6443456"/>
              <a:gd name="connsiteY36" fmla="*/ 2385635 h 5753325"/>
              <a:gd name="connsiteX37" fmla="*/ 5916727 w 6443456"/>
              <a:gd name="connsiteY37" fmla="*/ 2458777 h 5753325"/>
              <a:gd name="connsiteX38" fmla="*/ 5856524 w 6443456"/>
              <a:gd name="connsiteY38" fmla="*/ 2583281 h 5753325"/>
              <a:gd name="connsiteX39" fmla="*/ 5838091 w 6443456"/>
              <a:gd name="connsiteY39" fmla="*/ 2753474 h 5753325"/>
              <a:gd name="connsiteX40" fmla="*/ 5744296 w 6443456"/>
              <a:gd name="connsiteY40" fmla="*/ 2893276 h 5753325"/>
              <a:gd name="connsiteX41" fmla="*/ 5682522 w 6443456"/>
              <a:gd name="connsiteY41" fmla="*/ 3044368 h 5753325"/>
              <a:gd name="connsiteX42" fmla="*/ 5557886 w 6443456"/>
              <a:gd name="connsiteY42" fmla="*/ 3304853 h 5753325"/>
              <a:gd name="connsiteX43" fmla="*/ 5483942 w 6443456"/>
              <a:gd name="connsiteY43" fmla="*/ 3416604 h 5753325"/>
              <a:gd name="connsiteX44" fmla="*/ 5461007 w 6443456"/>
              <a:gd name="connsiteY44" fmla="*/ 3503742 h 5753325"/>
              <a:gd name="connsiteX45" fmla="*/ 5437889 w 6443456"/>
              <a:gd name="connsiteY45" fmla="*/ 3559927 h 5753325"/>
              <a:gd name="connsiteX46" fmla="*/ 5432770 w 6443456"/>
              <a:gd name="connsiteY46" fmla="*/ 3562948 h 5753325"/>
              <a:gd name="connsiteX47" fmla="*/ 5406795 w 6443456"/>
              <a:gd name="connsiteY47" fmla="*/ 3578594 h 5753325"/>
              <a:gd name="connsiteX48" fmla="*/ 5381495 w 6443456"/>
              <a:gd name="connsiteY48" fmla="*/ 3599883 h 5753325"/>
              <a:gd name="connsiteX49" fmla="*/ 5363689 w 6443456"/>
              <a:gd name="connsiteY49" fmla="*/ 3633299 h 5753325"/>
              <a:gd name="connsiteX50" fmla="*/ 5291870 w 6443456"/>
              <a:gd name="connsiteY50" fmla="*/ 3799039 h 5753325"/>
              <a:gd name="connsiteX51" fmla="*/ 5241600 w 6443456"/>
              <a:gd name="connsiteY51" fmla="*/ 3894238 h 5753325"/>
              <a:gd name="connsiteX52" fmla="*/ 5211041 w 6443456"/>
              <a:gd name="connsiteY52" fmla="*/ 3924184 h 5753325"/>
              <a:gd name="connsiteX53" fmla="*/ 5176073 w 6443456"/>
              <a:gd name="connsiteY53" fmla="*/ 3970179 h 5753325"/>
              <a:gd name="connsiteX54" fmla="*/ 5172826 w 6443456"/>
              <a:gd name="connsiteY54" fmla="*/ 3991773 h 5753325"/>
              <a:gd name="connsiteX55" fmla="*/ 5157053 w 6443456"/>
              <a:gd name="connsiteY55" fmla="*/ 3997708 h 5753325"/>
              <a:gd name="connsiteX56" fmla="*/ 5127922 w 6443456"/>
              <a:gd name="connsiteY56" fmla="*/ 4022660 h 5753325"/>
              <a:gd name="connsiteX57" fmla="*/ 5020872 w 6443456"/>
              <a:gd name="connsiteY57" fmla="*/ 4075951 h 5753325"/>
              <a:gd name="connsiteX58" fmla="*/ 4991410 w 6443456"/>
              <a:gd name="connsiteY58" fmla="*/ 4087598 h 5753325"/>
              <a:gd name="connsiteX59" fmla="*/ 4930112 w 6443456"/>
              <a:gd name="connsiteY59" fmla="*/ 4138459 h 5753325"/>
              <a:gd name="connsiteX60" fmla="*/ 4834224 w 6443456"/>
              <a:gd name="connsiteY60" fmla="*/ 4231643 h 5753325"/>
              <a:gd name="connsiteX61" fmla="*/ 4812599 w 6443456"/>
              <a:gd name="connsiteY61" fmla="*/ 4249449 h 5753325"/>
              <a:gd name="connsiteX62" fmla="*/ 4789188 w 6443456"/>
              <a:gd name="connsiteY62" fmla="*/ 4256678 h 5753325"/>
              <a:gd name="connsiteX63" fmla="*/ 4779554 w 6443456"/>
              <a:gd name="connsiteY63" fmla="*/ 4251313 h 5753325"/>
              <a:gd name="connsiteX64" fmla="*/ 4766885 w 6443456"/>
              <a:gd name="connsiteY64" fmla="*/ 4259812 h 5753325"/>
              <a:gd name="connsiteX65" fmla="*/ 4762510 w 6443456"/>
              <a:gd name="connsiteY65" fmla="*/ 4260383 h 5753325"/>
              <a:gd name="connsiteX66" fmla="*/ 4738416 w 6443456"/>
              <a:gd name="connsiteY66" fmla="*/ 4265355 h 5753325"/>
              <a:gd name="connsiteX67" fmla="*/ 4712007 w 6443456"/>
              <a:gd name="connsiteY67" fmla="*/ 4317892 h 5753325"/>
              <a:gd name="connsiteX68" fmla="*/ 4658930 w 6443456"/>
              <a:gd name="connsiteY68" fmla="*/ 4348041 h 5753325"/>
              <a:gd name="connsiteX69" fmla="*/ 4443526 w 6443456"/>
              <a:gd name="connsiteY69" fmla="*/ 4507851 h 5753325"/>
              <a:gd name="connsiteX70" fmla="*/ 4289766 w 6443456"/>
              <a:gd name="connsiteY70" fmla="*/ 4711450 h 5753325"/>
              <a:gd name="connsiteX71" fmla="*/ 4150870 w 6443456"/>
              <a:gd name="connsiteY71" fmla="*/ 4818480 h 5753325"/>
              <a:gd name="connsiteX72" fmla="*/ 4006639 w 6443456"/>
              <a:gd name="connsiteY72" fmla="*/ 4933815 h 5753325"/>
              <a:gd name="connsiteX73" fmla="*/ 3298210 w 6443456"/>
              <a:gd name="connsiteY73" fmla="*/ 5070790 h 5753325"/>
              <a:gd name="connsiteX74" fmla="*/ 2947678 w 6443456"/>
              <a:gd name="connsiteY74" fmla="*/ 5117869 h 5753325"/>
              <a:gd name="connsiteX75" fmla="*/ 2822169 w 6443456"/>
              <a:gd name="connsiteY75" fmla="*/ 5129396 h 5753325"/>
              <a:gd name="connsiteX76" fmla="*/ 2538773 w 6443456"/>
              <a:gd name="connsiteY76" fmla="*/ 5313397 h 5753325"/>
              <a:gd name="connsiteX77" fmla="*/ 2014500 w 6443456"/>
              <a:gd name="connsiteY77" fmla="*/ 5519744 h 5753325"/>
              <a:gd name="connsiteX78" fmla="*/ 1934391 w 6443456"/>
              <a:gd name="connsiteY78" fmla="*/ 5591335 h 5753325"/>
              <a:gd name="connsiteX79" fmla="*/ 1892550 w 6443456"/>
              <a:gd name="connsiteY79" fmla="*/ 5649708 h 5753325"/>
              <a:gd name="connsiteX80" fmla="*/ 1854769 w 6443456"/>
              <a:gd name="connsiteY80" fmla="*/ 5647691 h 5753325"/>
              <a:gd name="connsiteX81" fmla="*/ 1809461 w 6443456"/>
              <a:gd name="connsiteY81" fmla="*/ 5648628 h 5753325"/>
              <a:gd name="connsiteX82" fmla="*/ 1745150 w 6443456"/>
              <a:gd name="connsiteY82" fmla="*/ 5693879 h 5753325"/>
              <a:gd name="connsiteX83" fmla="*/ 1713375 w 6443456"/>
              <a:gd name="connsiteY83" fmla="*/ 5684672 h 5753325"/>
              <a:gd name="connsiteX84" fmla="*/ 1707808 w 6443456"/>
              <a:gd name="connsiteY84" fmla="*/ 5682611 h 5753325"/>
              <a:gd name="connsiteX85" fmla="*/ 1679313 w 6443456"/>
              <a:gd name="connsiteY85" fmla="*/ 5672360 h 5753325"/>
              <a:gd name="connsiteX86" fmla="*/ 1646933 w 6443456"/>
              <a:gd name="connsiteY86" fmla="*/ 5666227 h 5753325"/>
              <a:gd name="connsiteX87" fmla="*/ 1610055 w 6443456"/>
              <a:gd name="connsiteY87" fmla="*/ 5673643 h 5753325"/>
              <a:gd name="connsiteX88" fmla="*/ 1437641 w 6443456"/>
              <a:gd name="connsiteY88" fmla="*/ 5723266 h 5753325"/>
              <a:gd name="connsiteX89" fmla="*/ 1332869 w 6443456"/>
              <a:gd name="connsiteY89" fmla="*/ 5744752 h 5753325"/>
              <a:gd name="connsiteX90" fmla="*/ 1290525 w 6443456"/>
              <a:gd name="connsiteY90" fmla="*/ 5740036 h 5753325"/>
              <a:gd name="connsiteX91" fmla="*/ 1233107 w 6443456"/>
              <a:gd name="connsiteY91" fmla="*/ 5742106 h 5753325"/>
              <a:gd name="connsiteX92" fmla="*/ 1214532 w 6443456"/>
              <a:gd name="connsiteY92" fmla="*/ 5753325 h 5753325"/>
              <a:gd name="connsiteX93" fmla="*/ 1199955 w 6443456"/>
              <a:gd name="connsiteY93" fmla="*/ 5744831 h 5753325"/>
              <a:gd name="connsiteX94" fmla="*/ 1162337 w 6443456"/>
              <a:gd name="connsiteY94" fmla="*/ 5738048 h 5753325"/>
              <a:gd name="connsiteX95" fmla="*/ 1053457 w 6443456"/>
              <a:gd name="connsiteY95" fmla="*/ 5688676 h 5753325"/>
              <a:gd name="connsiteX96" fmla="*/ 1025798 w 6443456"/>
              <a:gd name="connsiteY96" fmla="*/ 5673166 h 5753325"/>
              <a:gd name="connsiteX97" fmla="*/ 947900 w 6443456"/>
              <a:gd name="connsiteY97" fmla="*/ 5657848 h 5753325"/>
              <a:gd name="connsiteX98" fmla="*/ 815627 w 6443456"/>
              <a:gd name="connsiteY98" fmla="*/ 5642557 h 5753325"/>
              <a:gd name="connsiteX99" fmla="*/ 788251 w 6443456"/>
              <a:gd name="connsiteY99" fmla="*/ 5637065 h 5753325"/>
              <a:gd name="connsiteX100" fmla="*/ 767822 w 6443456"/>
              <a:gd name="connsiteY100" fmla="*/ 5623450 h 5753325"/>
              <a:gd name="connsiteX101" fmla="*/ 765791 w 6443456"/>
              <a:gd name="connsiteY101" fmla="*/ 5612539 h 5753325"/>
              <a:gd name="connsiteX102" fmla="*/ 751230 w 6443456"/>
              <a:gd name="connsiteY102" fmla="*/ 5608092 h 5753325"/>
              <a:gd name="connsiteX103" fmla="*/ 748008 w 6443456"/>
              <a:gd name="connsiteY103" fmla="*/ 5605052 h 5753325"/>
              <a:gd name="connsiteX104" fmla="*/ 728871 w 6443456"/>
              <a:gd name="connsiteY104" fmla="*/ 5589469 h 5753325"/>
              <a:gd name="connsiteX105" fmla="*/ 671898 w 6443456"/>
              <a:gd name="connsiteY105" fmla="*/ 5602363 h 5753325"/>
              <a:gd name="connsiteX106" fmla="*/ 615065 w 6443456"/>
              <a:gd name="connsiteY106" fmla="*/ 5580257 h 5753325"/>
              <a:gd name="connsiteX107" fmla="*/ 355785 w 6443456"/>
              <a:gd name="connsiteY107" fmla="*/ 5514383 h 5753325"/>
              <a:gd name="connsiteX108" fmla="*/ 102269 w 6443456"/>
              <a:gd name="connsiteY108" fmla="*/ 5524347 h 5753325"/>
              <a:gd name="connsiteX109" fmla="*/ 13160 w 6443456"/>
              <a:gd name="connsiteY109" fmla="*/ 5514159 h 5753325"/>
              <a:gd name="connsiteX110" fmla="*/ 0 w 6443456"/>
              <a:gd name="connsiteY110" fmla="*/ 5511735 h 5753325"/>
              <a:gd name="connsiteX111" fmla="*/ 0 w 6443456"/>
              <a:gd name="connsiteY111" fmla="*/ 0 h 575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43456" h="5753325">
                <a:moveTo>
                  <a:pt x="0" y="0"/>
                </a:moveTo>
                <a:lnTo>
                  <a:pt x="6438980" y="0"/>
                </a:lnTo>
                <a:cubicBezTo>
                  <a:pt x="6439002" y="49"/>
                  <a:pt x="6439025" y="98"/>
                  <a:pt x="6439047" y="147"/>
                </a:cubicBezTo>
                <a:lnTo>
                  <a:pt x="6443456" y="130105"/>
                </a:lnTo>
                <a:cubicBezTo>
                  <a:pt x="6430828" y="154008"/>
                  <a:pt x="6411458" y="168030"/>
                  <a:pt x="6422751" y="174163"/>
                </a:cubicBezTo>
                <a:cubicBezTo>
                  <a:pt x="6418487" y="214830"/>
                  <a:pt x="6390727" y="235497"/>
                  <a:pt x="6396598" y="274847"/>
                </a:cubicBezTo>
                <a:cubicBezTo>
                  <a:pt x="6403386" y="335822"/>
                  <a:pt x="6333127" y="414969"/>
                  <a:pt x="6337615" y="471794"/>
                </a:cubicBezTo>
                <a:cubicBezTo>
                  <a:pt x="6324407" y="534783"/>
                  <a:pt x="6296331" y="556933"/>
                  <a:pt x="6304423" y="582623"/>
                </a:cubicBezTo>
                <a:cubicBezTo>
                  <a:pt x="6293676" y="611941"/>
                  <a:pt x="6296956" y="631352"/>
                  <a:pt x="6303977" y="664291"/>
                </a:cubicBezTo>
                <a:cubicBezTo>
                  <a:pt x="6302444" y="677879"/>
                  <a:pt x="6301462" y="685268"/>
                  <a:pt x="6299372" y="697330"/>
                </a:cubicBezTo>
                <a:cubicBezTo>
                  <a:pt x="6314387" y="714913"/>
                  <a:pt x="6313827" y="721408"/>
                  <a:pt x="6309888" y="754001"/>
                </a:cubicBezTo>
                <a:cubicBezTo>
                  <a:pt x="6306930" y="769492"/>
                  <a:pt x="6343751" y="814234"/>
                  <a:pt x="6339879" y="811136"/>
                </a:cubicBezTo>
                <a:lnTo>
                  <a:pt x="6330065" y="893399"/>
                </a:lnTo>
                <a:cubicBezTo>
                  <a:pt x="6341065" y="929331"/>
                  <a:pt x="6340586" y="969703"/>
                  <a:pt x="6328618" y="1009766"/>
                </a:cubicBezTo>
                <a:cubicBezTo>
                  <a:pt x="6286987" y="1110847"/>
                  <a:pt x="6336677" y="1067927"/>
                  <a:pt x="6320797" y="1146964"/>
                </a:cubicBezTo>
                <a:cubicBezTo>
                  <a:pt x="6308238" y="1199586"/>
                  <a:pt x="6355190" y="1221191"/>
                  <a:pt x="6334400" y="1280757"/>
                </a:cubicBezTo>
                <a:lnTo>
                  <a:pt x="6356023" y="1356227"/>
                </a:lnTo>
                <a:cubicBezTo>
                  <a:pt x="6356068" y="1358140"/>
                  <a:pt x="6356112" y="1360054"/>
                  <a:pt x="6356157" y="1361967"/>
                </a:cubicBezTo>
                <a:cubicBezTo>
                  <a:pt x="6355533" y="1373512"/>
                  <a:pt x="6353847" y="1384370"/>
                  <a:pt x="6350613" y="1393569"/>
                </a:cubicBezTo>
                <a:cubicBezTo>
                  <a:pt x="6364468" y="1383914"/>
                  <a:pt x="6345614" y="1435855"/>
                  <a:pt x="6357062" y="1444071"/>
                </a:cubicBezTo>
                <a:cubicBezTo>
                  <a:pt x="6366618" y="1448518"/>
                  <a:pt x="6363125" y="1465312"/>
                  <a:pt x="6364832" y="1478763"/>
                </a:cubicBezTo>
                <a:cubicBezTo>
                  <a:pt x="6367033" y="1481449"/>
                  <a:pt x="6368644" y="1487606"/>
                  <a:pt x="6369745" y="1495680"/>
                </a:cubicBezTo>
                <a:cubicBezTo>
                  <a:pt x="6370129" y="1501564"/>
                  <a:pt x="6370514" y="1507447"/>
                  <a:pt x="6370898" y="1513331"/>
                </a:cubicBezTo>
                <a:lnTo>
                  <a:pt x="6339773" y="1527414"/>
                </a:lnTo>
                <a:cubicBezTo>
                  <a:pt x="6334226" y="1566662"/>
                  <a:pt x="6321052" y="1604564"/>
                  <a:pt x="6321854" y="1635366"/>
                </a:cubicBezTo>
                <a:cubicBezTo>
                  <a:pt x="6320655" y="1701187"/>
                  <a:pt x="6292278" y="1721205"/>
                  <a:pt x="6299489" y="1784860"/>
                </a:cubicBezTo>
                <a:cubicBezTo>
                  <a:pt x="6294212" y="1831400"/>
                  <a:pt x="6277478" y="1829559"/>
                  <a:pt x="6267878" y="1858572"/>
                </a:cubicBezTo>
                <a:lnTo>
                  <a:pt x="6251146" y="1926167"/>
                </a:lnTo>
                <a:lnTo>
                  <a:pt x="6210686" y="2014834"/>
                </a:lnTo>
                <a:lnTo>
                  <a:pt x="6106652" y="2150572"/>
                </a:lnTo>
                <a:lnTo>
                  <a:pt x="6097813" y="2172208"/>
                </a:lnTo>
                <a:lnTo>
                  <a:pt x="6095990" y="2181185"/>
                </a:lnTo>
                <a:cubicBezTo>
                  <a:pt x="6094176" y="2187056"/>
                  <a:pt x="6092249" y="2190556"/>
                  <a:pt x="6090126" y="2192533"/>
                </a:cubicBezTo>
                <a:lnTo>
                  <a:pt x="6089503" y="2192543"/>
                </a:lnTo>
                <a:lnTo>
                  <a:pt x="6084946" y="2203694"/>
                </a:lnTo>
                <a:cubicBezTo>
                  <a:pt x="6068006" y="2222414"/>
                  <a:pt x="6006445" y="2274546"/>
                  <a:pt x="5987861" y="2304868"/>
                </a:cubicBezTo>
                <a:lnTo>
                  <a:pt x="5973439" y="2385635"/>
                </a:lnTo>
                <a:lnTo>
                  <a:pt x="5916727" y="2458777"/>
                </a:lnTo>
                <a:cubicBezTo>
                  <a:pt x="5897241" y="2491718"/>
                  <a:pt x="5869630" y="2534165"/>
                  <a:pt x="5856524" y="2583281"/>
                </a:cubicBezTo>
                <a:cubicBezTo>
                  <a:pt x="5857506" y="2592319"/>
                  <a:pt x="5833326" y="2744711"/>
                  <a:pt x="5838091" y="2753474"/>
                </a:cubicBezTo>
                <a:cubicBezTo>
                  <a:pt x="5785248" y="2871502"/>
                  <a:pt x="5778642" y="2803565"/>
                  <a:pt x="5744296" y="2893276"/>
                </a:cubicBezTo>
                <a:cubicBezTo>
                  <a:pt x="5695297" y="2988328"/>
                  <a:pt x="5724634" y="2958553"/>
                  <a:pt x="5682522" y="3044368"/>
                </a:cubicBezTo>
                <a:cubicBezTo>
                  <a:pt x="5632185" y="3125072"/>
                  <a:pt x="5597317" y="3217236"/>
                  <a:pt x="5557886" y="3304853"/>
                </a:cubicBezTo>
                <a:cubicBezTo>
                  <a:pt x="5482395" y="3325072"/>
                  <a:pt x="5519234" y="3371478"/>
                  <a:pt x="5483942" y="3416604"/>
                </a:cubicBezTo>
                <a:cubicBezTo>
                  <a:pt x="5462927" y="3437263"/>
                  <a:pt x="5484515" y="3475608"/>
                  <a:pt x="5461007" y="3503742"/>
                </a:cubicBezTo>
                <a:cubicBezTo>
                  <a:pt x="5452964" y="3510933"/>
                  <a:pt x="5447709" y="3554203"/>
                  <a:pt x="5437889" y="3559927"/>
                </a:cubicBezTo>
                <a:lnTo>
                  <a:pt x="5432770" y="3562948"/>
                </a:lnTo>
                <a:lnTo>
                  <a:pt x="5406795" y="3578594"/>
                </a:lnTo>
                <a:lnTo>
                  <a:pt x="5381495" y="3599883"/>
                </a:lnTo>
                <a:cubicBezTo>
                  <a:pt x="5373777" y="3608845"/>
                  <a:pt x="5367528" y="3619642"/>
                  <a:pt x="5363689" y="3633299"/>
                </a:cubicBezTo>
                <a:cubicBezTo>
                  <a:pt x="5370837" y="3689178"/>
                  <a:pt x="5280250" y="3728687"/>
                  <a:pt x="5291870" y="3799039"/>
                </a:cubicBezTo>
                <a:cubicBezTo>
                  <a:pt x="5291660" y="3823262"/>
                  <a:pt x="5263601" y="3888134"/>
                  <a:pt x="5241600" y="3894238"/>
                </a:cubicBezTo>
                <a:cubicBezTo>
                  <a:pt x="5232312" y="3906493"/>
                  <a:pt x="5231731" y="3924583"/>
                  <a:pt x="5211041" y="3924184"/>
                </a:cubicBezTo>
                <a:cubicBezTo>
                  <a:pt x="5184976" y="3926521"/>
                  <a:pt x="5198956" y="3986438"/>
                  <a:pt x="5176073" y="3970179"/>
                </a:cubicBezTo>
                <a:lnTo>
                  <a:pt x="5172826" y="3991773"/>
                </a:lnTo>
                <a:lnTo>
                  <a:pt x="5157053" y="3997708"/>
                </a:lnTo>
                <a:cubicBezTo>
                  <a:pt x="5140589" y="4003541"/>
                  <a:pt x="5128715" y="4008828"/>
                  <a:pt x="5127922" y="4022660"/>
                </a:cubicBezTo>
                <a:cubicBezTo>
                  <a:pt x="5105225" y="4035701"/>
                  <a:pt x="5043623" y="4065128"/>
                  <a:pt x="5020872" y="4075951"/>
                </a:cubicBezTo>
                <a:cubicBezTo>
                  <a:pt x="5006705" y="4069570"/>
                  <a:pt x="5001251" y="4081880"/>
                  <a:pt x="4991410" y="4087598"/>
                </a:cubicBezTo>
                <a:cubicBezTo>
                  <a:pt x="4974522" y="4085320"/>
                  <a:pt x="4937025" y="4121806"/>
                  <a:pt x="4930112" y="4138459"/>
                </a:cubicBezTo>
                <a:cubicBezTo>
                  <a:pt x="4918473" y="4190437"/>
                  <a:pt x="4844909" y="4190974"/>
                  <a:pt x="4834224" y="4231643"/>
                </a:cubicBezTo>
                <a:cubicBezTo>
                  <a:pt x="4827758" y="4239937"/>
                  <a:pt x="4820427" y="4245543"/>
                  <a:pt x="4812599" y="4249449"/>
                </a:cubicBezTo>
                <a:lnTo>
                  <a:pt x="4789188" y="4256678"/>
                </a:lnTo>
                <a:lnTo>
                  <a:pt x="4779554" y="4251313"/>
                </a:lnTo>
                <a:lnTo>
                  <a:pt x="4766885" y="4259812"/>
                </a:lnTo>
                <a:lnTo>
                  <a:pt x="4762510" y="4260383"/>
                </a:lnTo>
                <a:cubicBezTo>
                  <a:pt x="4754131" y="4261437"/>
                  <a:pt x="4745977" y="4262766"/>
                  <a:pt x="4738416" y="4265355"/>
                </a:cubicBezTo>
                <a:cubicBezTo>
                  <a:pt x="4764694" y="4302719"/>
                  <a:pt x="4678447" y="4293536"/>
                  <a:pt x="4712007" y="4317892"/>
                </a:cubicBezTo>
                <a:cubicBezTo>
                  <a:pt x="4675039" y="4338619"/>
                  <a:pt x="4716682" y="4356361"/>
                  <a:pt x="4658930" y="4348041"/>
                </a:cubicBezTo>
                <a:cubicBezTo>
                  <a:pt x="4614182" y="4379702"/>
                  <a:pt x="4505053" y="4447283"/>
                  <a:pt x="4443526" y="4507851"/>
                </a:cubicBezTo>
                <a:cubicBezTo>
                  <a:pt x="4410144" y="4540439"/>
                  <a:pt x="4338540" y="4659677"/>
                  <a:pt x="4289766" y="4711450"/>
                </a:cubicBezTo>
                <a:cubicBezTo>
                  <a:pt x="4238344" y="4747694"/>
                  <a:pt x="4215457" y="4807131"/>
                  <a:pt x="4150870" y="4818480"/>
                </a:cubicBezTo>
                <a:cubicBezTo>
                  <a:pt x="4103683" y="4855538"/>
                  <a:pt x="4148748" y="4891762"/>
                  <a:pt x="4006639" y="4933815"/>
                </a:cubicBezTo>
                <a:cubicBezTo>
                  <a:pt x="3736045" y="4990755"/>
                  <a:pt x="3474704" y="5040115"/>
                  <a:pt x="3298210" y="5070790"/>
                </a:cubicBezTo>
                <a:cubicBezTo>
                  <a:pt x="3121717" y="5101466"/>
                  <a:pt x="3041810" y="5115566"/>
                  <a:pt x="2947678" y="5117869"/>
                </a:cubicBezTo>
                <a:cubicBezTo>
                  <a:pt x="2853544" y="5120174"/>
                  <a:pt x="2858560" y="5135060"/>
                  <a:pt x="2822169" y="5129396"/>
                </a:cubicBezTo>
                <a:lnTo>
                  <a:pt x="2538773" y="5313397"/>
                </a:lnTo>
                <a:cubicBezTo>
                  <a:pt x="2405817" y="5334661"/>
                  <a:pt x="2144167" y="5431620"/>
                  <a:pt x="2014500" y="5519744"/>
                </a:cubicBezTo>
                <a:cubicBezTo>
                  <a:pt x="1982084" y="5541774"/>
                  <a:pt x="1956346" y="5565847"/>
                  <a:pt x="1934391" y="5591335"/>
                </a:cubicBezTo>
                <a:lnTo>
                  <a:pt x="1892550" y="5649708"/>
                </a:lnTo>
                <a:lnTo>
                  <a:pt x="1854769" y="5647691"/>
                </a:lnTo>
                <a:cubicBezTo>
                  <a:pt x="1838936" y="5647705"/>
                  <a:pt x="1823701" y="5648312"/>
                  <a:pt x="1809461" y="5648628"/>
                </a:cubicBezTo>
                <a:cubicBezTo>
                  <a:pt x="1834147" y="5698228"/>
                  <a:pt x="1737274" y="5633540"/>
                  <a:pt x="1745150" y="5693879"/>
                </a:cubicBezTo>
                <a:cubicBezTo>
                  <a:pt x="1734532" y="5692199"/>
                  <a:pt x="1724002" y="5688669"/>
                  <a:pt x="1713375" y="5684672"/>
                </a:cubicBezTo>
                <a:lnTo>
                  <a:pt x="1707808" y="5682611"/>
                </a:lnTo>
                <a:lnTo>
                  <a:pt x="1679313" y="5672360"/>
                </a:lnTo>
                <a:lnTo>
                  <a:pt x="1646933" y="5666227"/>
                </a:lnTo>
                <a:cubicBezTo>
                  <a:pt x="1635170" y="5665926"/>
                  <a:pt x="1622939" y="5667937"/>
                  <a:pt x="1610055" y="5673643"/>
                </a:cubicBezTo>
                <a:cubicBezTo>
                  <a:pt x="1571890" y="5714775"/>
                  <a:pt x="1484024" y="5669440"/>
                  <a:pt x="1437641" y="5723266"/>
                </a:cubicBezTo>
                <a:cubicBezTo>
                  <a:pt x="1418992" y="5738521"/>
                  <a:pt x="1351540" y="5757985"/>
                  <a:pt x="1332869" y="5744752"/>
                </a:cubicBezTo>
                <a:cubicBezTo>
                  <a:pt x="1317589" y="5745326"/>
                  <a:pt x="1303391" y="5756388"/>
                  <a:pt x="1290525" y="5740036"/>
                </a:cubicBezTo>
                <a:cubicBezTo>
                  <a:pt x="1272146" y="5721242"/>
                  <a:pt x="1235243" y="5770261"/>
                  <a:pt x="1233107" y="5742106"/>
                </a:cubicBezTo>
                <a:lnTo>
                  <a:pt x="1214532" y="5753325"/>
                </a:lnTo>
                <a:lnTo>
                  <a:pt x="1199955" y="5744831"/>
                </a:lnTo>
                <a:cubicBezTo>
                  <a:pt x="1185016" y="5735734"/>
                  <a:pt x="1173414" y="5729861"/>
                  <a:pt x="1162337" y="5738048"/>
                </a:cubicBezTo>
                <a:cubicBezTo>
                  <a:pt x="1137920" y="5728689"/>
                  <a:pt x="1076212" y="5699490"/>
                  <a:pt x="1053457" y="5688676"/>
                </a:cubicBezTo>
                <a:cubicBezTo>
                  <a:pt x="1049315" y="5673592"/>
                  <a:pt x="1036434" y="5677184"/>
                  <a:pt x="1025798" y="5673166"/>
                </a:cubicBezTo>
                <a:cubicBezTo>
                  <a:pt x="1016787" y="5658576"/>
                  <a:pt x="965030" y="5652626"/>
                  <a:pt x="947900" y="5657848"/>
                </a:cubicBezTo>
                <a:cubicBezTo>
                  <a:pt x="900757" y="5681878"/>
                  <a:pt x="853518" y="5624981"/>
                  <a:pt x="815627" y="5642557"/>
                </a:cubicBezTo>
                <a:cubicBezTo>
                  <a:pt x="805172" y="5642805"/>
                  <a:pt x="796221" y="5640669"/>
                  <a:pt x="788251" y="5637065"/>
                </a:cubicBezTo>
                <a:lnTo>
                  <a:pt x="767822" y="5623450"/>
                </a:lnTo>
                <a:lnTo>
                  <a:pt x="765791" y="5612539"/>
                </a:lnTo>
                <a:lnTo>
                  <a:pt x="751230" y="5608092"/>
                </a:lnTo>
                <a:lnTo>
                  <a:pt x="748008" y="5605052"/>
                </a:lnTo>
                <a:cubicBezTo>
                  <a:pt x="741868" y="5599203"/>
                  <a:pt x="735661" y="5593704"/>
                  <a:pt x="728871" y="5589469"/>
                </a:cubicBezTo>
                <a:cubicBezTo>
                  <a:pt x="717035" y="5633700"/>
                  <a:pt x="669153" y="5560747"/>
                  <a:pt x="671898" y="5602363"/>
                </a:cubicBezTo>
                <a:cubicBezTo>
                  <a:pt x="632522" y="5586794"/>
                  <a:pt x="645467" y="5630489"/>
                  <a:pt x="615065" y="5580257"/>
                </a:cubicBezTo>
                <a:cubicBezTo>
                  <a:pt x="562379" y="5565593"/>
                  <a:pt x="441250" y="5523701"/>
                  <a:pt x="355785" y="5514383"/>
                </a:cubicBezTo>
                <a:cubicBezTo>
                  <a:pt x="309622" y="5509152"/>
                  <a:pt x="172894" y="5529342"/>
                  <a:pt x="102269" y="5524347"/>
                </a:cubicBezTo>
                <a:cubicBezTo>
                  <a:pt x="72050" y="5515878"/>
                  <a:pt x="41939" y="5516649"/>
                  <a:pt x="13160" y="5514159"/>
                </a:cubicBezTo>
                <a:lnTo>
                  <a:pt x="0" y="551173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E492CEA-2786-C8AD-D0D0-99B818FB62BC}"/>
              </a:ext>
            </a:extLst>
          </p:cNvPr>
          <p:cNvSpPr>
            <a:spLocks noGrp="1"/>
          </p:cNvSpPr>
          <p:nvPr>
            <p:ph type="title"/>
          </p:nvPr>
        </p:nvSpPr>
        <p:spPr>
          <a:xfrm>
            <a:off x="838199" y="1068891"/>
            <a:ext cx="4259731" cy="1985085"/>
          </a:xfrm>
        </p:spPr>
        <p:txBody>
          <a:bodyPr anchor="b">
            <a:normAutofit fontScale="90000"/>
          </a:bodyPr>
          <a:lstStyle/>
          <a:p>
            <a:pPr algn="ctr"/>
            <a:r>
              <a:rPr lang="en-US" sz="4100" dirty="0">
                <a:latin typeface="Lora Medium" pitchFamily="2" charset="77"/>
              </a:rPr>
              <a:t>Useful Node.js Resources: Books, Blogs, Videos</a:t>
            </a:r>
          </a:p>
        </p:txBody>
      </p:sp>
      <p:sp>
        <p:nvSpPr>
          <p:cNvPr id="13" name="Freeform: Shape 12">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664" y="3440576"/>
            <a:ext cx="4114800" cy="267505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a:extLst>
              <a:ext uri="{FF2B5EF4-FFF2-40B4-BE49-F238E27FC236}">
                <a16:creationId xmlns:a16="http://schemas.microsoft.com/office/drawing/2014/main" id="{8A9FA568-8931-9C5B-CFD0-C2D47777B50B}"/>
              </a:ext>
            </a:extLst>
          </p:cNvPr>
          <p:cNvPicPr>
            <a:picLocks noChangeAspect="1"/>
          </p:cNvPicPr>
          <p:nvPr/>
        </p:nvPicPr>
        <p:blipFill>
          <a:blip r:embed="rId3"/>
          <a:stretch>
            <a:fillRect/>
          </a:stretch>
        </p:blipFill>
        <p:spPr>
          <a:xfrm>
            <a:off x="1049617" y="3772179"/>
            <a:ext cx="3836894" cy="2017463"/>
          </a:xfrm>
          <a:prstGeom prst="rect">
            <a:avLst/>
          </a:prstGeom>
        </p:spPr>
      </p:pic>
      <p:sp>
        <p:nvSpPr>
          <p:cNvPr id="15"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4188" y="584034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F020AB-300F-B71D-1BC0-45E558394AE9}"/>
              </a:ext>
            </a:extLst>
          </p:cNvPr>
          <p:cNvSpPr>
            <a:spLocks noGrp="1"/>
          </p:cNvSpPr>
          <p:nvPr>
            <p:ph idx="1"/>
          </p:nvPr>
        </p:nvSpPr>
        <p:spPr>
          <a:xfrm>
            <a:off x="6725554" y="133351"/>
            <a:ext cx="4555782" cy="6572249"/>
          </a:xfrm>
        </p:spPr>
        <p:txBody>
          <a:bodyPr anchor="ctr">
            <a:normAutofit/>
          </a:bodyPr>
          <a:lstStyle/>
          <a:p>
            <a:r>
              <a:rPr lang="en-US" sz="2000" b="1" dirty="0">
                <a:latin typeface="Lora Medium" pitchFamily="2" charset="77"/>
              </a:rPr>
              <a:t>Book - </a:t>
            </a:r>
            <a:r>
              <a:rPr lang="en-US" sz="2000" dirty="0">
                <a:latin typeface="Lora Medium" pitchFamily="2" charset="77"/>
              </a:rPr>
              <a:t>“Learning Node.js Development” by Andrew Mead</a:t>
            </a:r>
          </a:p>
          <a:p>
            <a:r>
              <a:rPr lang="en-US" sz="2000" b="1" dirty="0">
                <a:latin typeface="Lora Medium" pitchFamily="2" charset="77"/>
              </a:rPr>
              <a:t>Blog - </a:t>
            </a:r>
            <a:r>
              <a:rPr lang="en-US" sz="2000" dirty="0">
                <a:latin typeface="Lora Medium" pitchFamily="2" charset="77"/>
              </a:rPr>
              <a:t>Node Weekly</a:t>
            </a:r>
          </a:p>
          <a:p>
            <a:r>
              <a:rPr lang="en-US" sz="2000" b="1" dirty="0">
                <a:latin typeface="Lora Medium" pitchFamily="2" charset="77"/>
              </a:rPr>
              <a:t>Video – Node.js: The Documentary</a:t>
            </a:r>
          </a:p>
          <a:p>
            <a:r>
              <a:rPr lang="en-US" sz="2000" b="1" dirty="0">
                <a:latin typeface="Lora Medium" pitchFamily="2" charset="77"/>
              </a:rPr>
              <a:t>Course</a:t>
            </a:r>
            <a:r>
              <a:rPr lang="en-US" sz="2000" dirty="0">
                <a:latin typeface="Lora Medium" pitchFamily="2" charset="77"/>
              </a:rPr>
              <a:t> – Node.js Tutorial for Beginners: Learn Node in 1 Hour (Code with Mosh)</a:t>
            </a:r>
          </a:p>
          <a:p>
            <a:r>
              <a:rPr lang="en-US" sz="2000" b="1" dirty="0">
                <a:latin typeface="Lora Medium" pitchFamily="2" charset="77"/>
              </a:rPr>
              <a:t>Course</a:t>
            </a:r>
            <a:r>
              <a:rPr lang="en-US" sz="2000" dirty="0">
                <a:latin typeface="Lora Medium" pitchFamily="2" charset="77"/>
              </a:rPr>
              <a:t> - Udemy Web Development Bootcamp (Dr. Angela Yu)</a:t>
            </a:r>
          </a:p>
        </p:txBody>
      </p:sp>
    </p:spTree>
    <p:extLst>
      <p:ext uri="{BB962C8B-B14F-4D97-AF65-F5344CB8AC3E}">
        <p14:creationId xmlns:p14="http://schemas.microsoft.com/office/powerpoint/2010/main" val="2610273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D6A861C-DB64-927E-799F-F5B9D8D385DA}"/>
              </a:ext>
            </a:extLst>
          </p:cNvPr>
          <p:cNvSpPr>
            <a:spLocks noGrp="1"/>
          </p:cNvSpPr>
          <p:nvPr>
            <p:ph type="title"/>
          </p:nvPr>
        </p:nvSpPr>
        <p:spPr>
          <a:xfrm>
            <a:off x="838200" y="609600"/>
            <a:ext cx="3739341" cy="1330839"/>
          </a:xfrm>
        </p:spPr>
        <p:txBody>
          <a:bodyPr>
            <a:normAutofit/>
          </a:bodyPr>
          <a:lstStyle/>
          <a:p>
            <a:r>
              <a:rPr lang="en-US" dirty="0">
                <a:latin typeface="Lora Medium" pitchFamily="2" charset="77"/>
              </a:rPr>
              <a:t>About Me</a:t>
            </a:r>
            <a:endParaRPr lang="en-US">
              <a:latin typeface="Lora Medium" pitchFamily="2" charset="77"/>
            </a:endParaRPr>
          </a:p>
        </p:txBody>
      </p:sp>
      <p:sp>
        <p:nvSpPr>
          <p:cNvPr id="3" name="Content Placeholder 2">
            <a:extLst>
              <a:ext uri="{FF2B5EF4-FFF2-40B4-BE49-F238E27FC236}">
                <a16:creationId xmlns:a16="http://schemas.microsoft.com/office/drawing/2014/main" id="{267E6902-5405-D736-4DE6-9DBA9A0C27BE}"/>
              </a:ext>
            </a:extLst>
          </p:cNvPr>
          <p:cNvSpPr>
            <a:spLocks noGrp="1"/>
          </p:cNvSpPr>
          <p:nvPr>
            <p:ph idx="1"/>
          </p:nvPr>
        </p:nvSpPr>
        <p:spPr>
          <a:xfrm>
            <a:off x="862366" y="2194102"/>
            <a:ext cx="3739341" cy="3908586"/>
          </a:xfrm>
        </p:spPr>
        <p:txBody>
          <a:bodyPr>
            <a:normAutofit/>
          </a:bodyPr>
          <a:lstStyle/>
          <a:p>
            <a:r>
              <a:rPr lang="en-US" sz="2000" dirty="0">
                <a:latin typeface="Lora Medium" pitchFamily="2" charset="77"/>
              </a:rPr>
              <a:t>Software Developer at Kwik Trip</a:t>
            </a:r>
          </a:p>
          <a:p>
            <a:r>
              <a:rPr lang="en-US" sz="2000" dirty="0">
                <a:latin typeface="Lora Medium" pitchFamily="2" charset="77"/>
              </a:rPr>
              <a:t>Began looking into Node.js in college (2022)</a:t>
            </a:r>
          </a:p>
          <a:p>
            <a:r>
              <a:rPr lang="en-US" sz="2000" dirty="0">
                <a:latin typeface="Lora Medium" pitchFamily="2" charset="77"/>
              </a:rPr>
              <a:t>Currently building a website using Node.js as part of my learning</a:t>
            </a:r>
          </a:p>
        </p:txBody>
      </p:sp>
      <p:pic>
        <p:nvPicPr>
          <p:cNvPr id="6" name="Picture 5" descr="A screenshot of a computer&#10;&#10;Description automatically generated">
            <a:extLst>
              <a:ext uri="{FF2B5EF4-FFF2-40B4-BE49-F238E27FC236}">
                <a16:creationId xmlns:a16="http://schemas.microsoft.com/office/drawing/2014/main" id="{319BC944-F9C5-3A53-11F4-EAC23D02F97F}"/>
              </a:ext>
            </a:extLst>
          </p:cNvPr>
          <p:cNvPicPr>
            <a:picLocks noChangeAspect="1"/>
          </p:cNvPicPr>
          <p:nvPr/>
        </p:nvPicPr>
        <p:blipFill>
          <a:blip r:embed="rId3"/>
          <a:stretch>
            <a:fillRect/>
          </a:stretch>
        </p:blipFill>
        <p:spPr>
          <a:xfrm>
            <a:off x="5260244" y="1823710"/>
            <a:ext cx="6276436" cy="3210579"/>
          </a:xfrm>
          <a:prstGeom prst="rect">
            <a:avLst/>
          </a:prstGeom>
        </p:spPr>
      </p:pic>
    </p:spTree>
    <p:extLst>
      <p:ext uri="{BB962C8B-B14F-4D97-AF65-F5344CB8AC3E}">
        <p14:creationId xmlns:p14="http://schemas.microsoft.com/office/powerpoint/2010/main" val="952901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C4C29-9EE7-0BDE-0812-386E7FABCDD0}"/>
              </a:ext>
            </a:extLst>
          </p:cNvPr>
          <p:cNvSpPr>
            <a:spLocks noGrp="1"/>
          </p:cNvSpPr>
          <p:nvPr>
            <p:ph type="title"/>
          </p:nvPr>
        </p:nvSpPr>
        <p:spPr>
          <a:xfrm>
            <a:off x="838200" y="365125"/>
            <a:ext cx="10515600" cy="590839"/>
          </a:xfrm>
        </p:spPr>
        <p:txBody>
          <a:bodyPr>
            <a:normAutofit fontScale="90000"/>
          </a:bodyPr>
          <a:lstStyle/>
          <a:p>
            <a:r>
              <a:rPr lang="en-US" sz="4000" dirty="0">
                <a:latin typeface="Lora Medium" pitchFamily="2" charset="77"/>
              </a:rPr>
              <a:t>Presentation Sources</a:t>
            </a:r>
          </a:p>
        </p:txBody>
      </p:sp>
      <p:sp>
        <p:nvSpPr>
          <p:cNvPr id="3" name="Content Placeholder 2">
            <a:extLst>
              <a:ext uri="{FF2B5EF4-FFF2-40B4-BE49-F238E27FC236}">
                <a16:creationId xmlns:a16="http://schemas.microsoft.com/office/drawing/2014/main" id="{724A09D3-6619-9CFE-93CB-3D53D36D3C68}"/>
              </a:ext>
            </a:extLst>
          </p:cNvPr>
          <p:cNvSpPr>
            <a:spLocks noGrp="1"/>
          </p:cNvSpPr>
          <p:nvPr>
            <p:ph idx="1"/>
          </p:nvPr>
        </p:nvSpPr>
        <p:spPr>
          <a:xfrm>
            <a:off x="838200" y="1163782"/>
            <a:ext cx="10515600" cy="5486399"/>
          </a:xfrm>
        </p:spPr>
        <p:txBody>
          <a:bodyPr>
            <a:normAutofit lnSpcReduction="10000"/>
          </a:bodyPr>
          <a:lstStyle/>
          <a:p>
            <a:r>
              <a:rPr lang="en-US" sz="2000" dirty="0">
                <a:latin typeface="Lora Medium" pitchFamily="2" charset="77"/>
              </a:rPr>
              <a:t>Picture of Coffee Shop: </a:t>
            </a:r>
            <a:r>
              <a:rPr lang="en-US" sz="2000" dirty="0">
                <a:latin typeface="Lora Medium" pitchFamily="2" charset="77"/>
                <a:hlinkClick r:id="rId3"/>
              </a:rPr>
              <a:t>https://www.shutterstock.com/search/barista-making-coffee</a:t>
            </a:r>
            <a:endParaRPr lang="en-US" sz="2000" dirty="0">
              <a:latin typeface="Lora Medium" pitchFamily="2" charset="77"/>
            </a:endParaRPr>
          </a:p>
          <a:p>
            <a:r>
              <a:rPr lang="en-US" sz="2000" dirty="0">
                <a:latin typeface="Lora Medium" pitchFamily="2" charset="77"/>
              </a:rPr>
              <a:t>Picture of Node.js Modules: </a:t>
            </a:r>
            <a:r>
              <a:rPr lang="en-US" sz="2000" dirty="0">
                <a:latin typeface="Lora Medium" pitchFamily="2" charset="77"/>
                <a:hlinkClick r:id="rId4"/>
              </a:rPr>
              <a:t>https://developers.redhat.com/blog/2021/02/10/add-standardized-support-information-to-your-node-js-modules</a:t>
            </a:r>
            <a:endParaRPr lang="en-US" sz="2000" dirty="0">
              <a:latin typeface="Lora Medium" pitchFamily="2" charset="77"/>
            </a:endParaRPr>
          </a:p>
          <a:p>
            <a:r>
              <a:rPr lang="en-US" sz="2000" dirty="0">
                <a:latin typeface="Lora Medium" pitchFamily="2" charset="77"/>
              </a:rPr>
              <a:t>Picture of Node.js Advantages: </a:t>
            </a:r>
            <a:r>
              <a:rPr lang="en-US" sz="2000" dirty="0">
                <a:latin typeface="Lora Medium" pitchFamily="2" charset="77"/>
                <a:hlinkClick r:id="rId5"/>
              </a:rPr>
              <a:t>https://graffersid.com/node-js-advantages-and-disadvantages/</a:t>
            </a:r>
          </a:p>
          <a:p>
            <a:r>
              <a:rPr lang="en-US" sz="2000" dirty="0">
                <a:latin typeface="Lora Medium" pitchFamily="2" charset="77"/>
              </a:rPr>
              <a:t>Picture of Node.js Disadvantages: </a:t>
            </a:r>
            <a:r>
              <a:rPr lang="en-US" sz="2000" dirty="0">
                <a:latin typeface="Lora Medium" pitchFamily="2" charset="77"/>
                <a:hlinkClick r:id="rId5"/>
              </a:rPr>
              <a:t>https://keenethics.com/blog/what-are-the-advantages-of-node-js</a:t>
            </a:r>
            <a:endParaRPr lang="en-US" sz="2000" dirty="0">
              <a:latin typeface="Lora Medium" pitchFamily="2" charset="77"/>
            </a:endParaRPr>
          </a:p>
          <a:p>
            <a:r>
              <a:rPr lang="en-US" sz="2000" dirty="0">
                <a:latin typeface="Lora Medium" pitchFamily="2" charset="77"/>
              </a:rPr>
              <a:t>Picture of Companies that use Node.js: </a:t>
            </a:r>
            <a:r>
              <a:rPr lang="en-US" sz="2000" dirty="0">
                <a:latin typeface="Lora Medium" pitchFamily="2" charset="77"/>
                <a:hlinkClick r:id="rId6"/>
              </a:rPr>
              <a:t>https://appdeskservices.com/companies-that-use-nodejs/</a:t>
            </a:r>
            <a:endParaRPr lang="en-US" sz="2000" dirty="0">
              <a:latin typeface="Lora Medium" pitchFamily="2" charset="77"/>
            </a:endParaRPr>
          </a:p>
          <a:p>
            <a:r>
              <a:rPr lang="en-US" sz="2000" dirty="0">
                <a:latin typeface="Lora Medium" pitchFamily="2" charset="77"/>
              </a:rPr>
              <a:t>Questions Slide Picture: </a:t>
            </a:r>
            <a:r>
              <a:rPr lang="en-US" sz="2000" dirty="0">
                <a:latin typeface="Lora Medium" pitchFamily="2" charset="77"/>
                <a:hlinkClick r:id="rId7"/>
              </a:rPr>
              <a:t>https://www.bairesdev.com/blog/node-js-interview-questions/</a:t>
            </a:r>
            <a:endParaRPr lang="en-US" sz="2000" dirty="0">
              <a:latin typeface="Lora Medium" pitchFamily="2" charset="77"/>
            </a:endParaRPr>
          </a:p>
          <a:p>
            <a:r>
              <a:rPr lang="en-US" sz="2000" dirty="0">
                <a:latin typeface="Lora Medium" pitchFamily="2" charset="77"/>
              </a:rPr>
              <a:t>The Man Who Broke the Internet Pictures: </a:t>
            </a:r>
            <a:r>
              <a:rPr lang="en-US" sz="2000" dirty="0">
                <a:latin typeface="Lora Medium" pitchFamily="2" charset="77"/>
                <a:hlinkClick r:id="rId8"/>
              </a:rPr>
              <a:t>https://medium.com/@harshitgambhir88/the-man-who-accidentally-broke-the-internet-by-deleting-11-lines-of-code-e0fa8d995171#:~:text=In%20March%20of%202016%2C%20A,Ko%C3%A7ulu%20accidentally%20broke%20the%20internet</a:t>
            </a:r>
            <a:r>
              <a:rPr lang="en-US" sz="2000" dirty="0">
                <a:latin typeface="Lora Medium" pitchFamily="2" charset="77"/>
              </a:rPr>
              <a:t>.</a:t>
            </a:r>
          </a:p>
          <a:p>
            <a:pPr marL="0" indent="0">
              <a:buNone/>
            </a:pPr>
            <a:endParaRPr lang="en-US" sz="2000" dirty="0">
              <a:latin typeface="Lora Medium" pitchFamily="2" charset="77"/>
            </a:endParaRPr>
          </a:p>
          <a:p>
            <a:endParaRPr lang="en-US" sz="2000" dirty="0">
              <a:latin typeface="Lora Medium" pitchFamily="2" charset="77"/>
            </a:endParaRPr>
          </a:p>
          <a:p>
            <a:endParaRPr lang="en-US" sz="2000" dirty="0">
              <a:latin typeface="Lora Medium" pitchFamily="2" charset="77"/>
            </a:endParaRPr>
          </a:p>
          <a:p>
            <a:endParaRPr lang="en-US" sz="2000" dirty="0">
              <a:latin typeface="Lora Medium" pitchFamily="2" charset="77"/>
            </a:endParaRPr>
          </a:p>
        </p:txBody>
      </p:sp>
    </p:spTree>
    <p:extLst>
      <p:ext uri="{BB962C8B-B14F-4D97-AF65-F5344CB8AC3E}">
        <p14:creationId xmlns:p14="http://schemas.microsoft.com/office/powerpoint/2010/main" val="468409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6F27278-DFD8-4200-A2A2-F0A639100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8D67904-06B0-470A-AE78-4A6201476C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14000"/>
          </a:xfrm>
          <a:custGeom>
            <a:avLst/>
            <a:gdLst>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563475 w 12192000"/>
              <a:gd name="connsiteY15" fmla="*/ 2792135 h 3414000"/>
              <a:gd name="connsiteX16" fmla="*/ 10136739 w 12192000"/>
              <a:gd name="connsiteY16" fmla="*/ 2801901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782550 w 12192000"/>
              <a:gd name="connsiteY15" fmla="*/ 2820710 h 3414000"/>
              <a:gd name="connsiteX16" fmla="*/ 10136739 w 12192000"/>
              <a:gd name="connsiteY16" fmla="*/ 2801901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782550 w 12192000"/>
              <a:gd name="connsiteY15" fmla="*/ 2820710 h 3414000"/>
              <a:gd name="connsiteX16" fmla="*/ 10393914 w 12192000"/>
              <a:gd name="connsiteY16" fmla="*/ 2801901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782550 w 12192000"/>
              <a:gd name="connsiteY15" fmla="*/ 2820710 h 3414000"/>
              <a:gd name="connsiteX16" fmla="*/ 10393914 w 12192000"/>
              <a:gd name="connsiteY16" fmla="*/ 2801901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782550 w 12192000"/>
              <a:gd name="connsiteY15" fmla="*/ 2820710 h 3414000"/>
              <a:gd name="connsiteX16" fmla="*/ 10393914 w 12192000"/>
              <a:gd name="connsiteY16" fmla="*/ 2801901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15460 w 12192000"/>
              <a:gd name="connsiteY5" fmla="*/ 3343718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096804 w 12192000"/>
              <a:gd name="connsiteY4" fmla="*/ 3337419 h 3414000"/>
              <a:gd name="connsiteX5" fmla="*/ 12015460 w 12192000"/>
              <a:gd name="connsiteY5" fmla="*/ 3343718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60312 w 12192000"/>
              <a:gd name="connsiteY22" fmla="*/ 32121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305050 w 12192000"/>
              <a:gd name="connsiteY21" fmla="*/ 3162300 h 3414000"/>
              <a:gd name="connsiteX22" fmla="*/ 2046142 w 12192000"/>
              <a:gd name="connsiteY22" fmla="*/ 3203263 h 3414000"/>
              <a:gd name="connsiteX23" fmla="*/ 1560312 w 12192000"/>
              <a:gd name="connsiteY23" fmla="*/ 3212173 h 3414000"/>
              <a:gd name="connsiteX24" fmla="*/ 1304604 w 12192000"/>
              <a:gd name="connsiteY24" fmla="*/ 3185587 h 3414000"/>
              <a:gd name="connsiteX25" fmla="*/ 1160924 w 12192000"/>
              <a:gd name="connsiteY25" fmla="*/ 3219675 h 3414000"/>
              <a:gd name="connsiteX26" fmla="*/ 909691 w 12192000"/>
              <a:gd name="connsiteY26" fmla="*/ 3216917 h 3414000"/>
              <a:gd name="connsiteX27" fmla="*/ 764022 w 12192000"/>
              <a:gd name="connsiteY27" fmla="*/ 3235844 h 3414000"/>
              <a:gd name="connsiteX28" fmla="*/ 701916 w 12192000"/>
              <a:gd name="connsiteY28" fmla="*/ 3250221 h 3414000"/>
              <a:gd name="connsiteX29" fmla="*/ 408703 w 12192000"/>
              <a:gd name="connsiteY29" fmla="*/ 3323459 h 3414000"/>
              <a:gd name="connsiteX30" fmla="*/ 369867 w 12192000"/>
              <a:gd name="connsiteY30" fmla="*/ 3339093 h 3414000"/>
              <a:gd name="connsiteX31" fmla="*/ 318912 w 12192000"/>
              <a:gd name="connsiteY31" fmla="*/ 3367911 h 3414000"/>
              <a:gd name="connsiteX32" fmla="*/ 119549 w 12192000"/>
              <a:gd name="connsiteY32" fmla="*/ 3404650 h 3414000"/>
              <a:gd name="connsiteX33" fmla="*/ 0 w 12192000"/>
              <a:gd name="connsiteY33" fmla="*/ 3414000 h 3414000"/>
              <a:gd name="connsiteX34" fmla="*/ 0 w 12192000"/>
              <a:gd name="connsiteY34"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560312 w 12192000"/>
              <a:gd name="connsiteY23" fmla="*/ 3212173 h 3414000"/>
              <a:gd name="connsiteX24" fmla="*/ 1304604 w 12192000"/>
              <a:gd name="connsiteY24" fmla="*/ 3185587 h 3414000"/>
              <a:gd name="connsiteX25" fmla="*/ 1160924 w 12192000"/>
              <a:gd name="connsiteY25" fmla="*/ 3219675 h 3414000"/>
              <a:gd name="connsiteX26" fmla="*/ 909691 w 12192000"/>
              <a:gd name="connsiteY26" fmla="*/ 3216917 h 3414000"/>
              <a:gd name="connsiteX27" fmla="*/ 764022 w 12192000"/>
              <a:gd name="connsiteY27" fmla="*/ 3235844 h 3414000"/>
              <a:gd name="connsiteX28" fmla="*/ 701916 w 12192000"/>
              <a:gd name="connsiteY28" fmla="*/ 3250221 h 3414000"/>
              <a:gd name="connsiteX29" fmla="*/ 408703 w 12192000"/>
              <a:gd name="connsiteY29" fmla="*/ 3323459 h 3414000"/>
              <a:gd name="connsiteX30" fmla="*/ 369867 w 12192000"/>
              <a:gd name="connsiteY30" fmla="*/ 3339093 h 3414000"/>
              <a:gd name="connsiteX31" fmla="*/ 318912 w 12192000"/>
              <a:gd name="connsiteY31" fmla="*/ 3367911 h 3414000"/>
              <a:gd name="connsiteX32" fmla="*/ 119549 w 12192000"/>
              <a:gd name="connsiteY32" fmla="*/ 3404650 h 3414000"/>
              <a:gd name="connsiteX33" fmla="*/ 0 w 12192000"/>
              <a:gd name="connsiteY33" fmla="*/ 3414000 h 3414000"/>
              <a:gd name="connsiteX34" fmla="*/ 0 w 12192000"/>
              <a:gd name="connsiteY34"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73250 w 12192000"/>
              <a:gd name="connsiteY23" fmla="*/ 31623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724642 w 12192000"/>
              <a:gd name="connsiteY17" fmla="*/ 28379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724642 w 12192000"/>
              <a:gd name="connsiteY17" fmla="*/ 28379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343114 w 12192000"/>
              <a:gd name="connsiteY16" fmla="*/ 2798726 h 3414000"/>
              <a:gd name="connsiteX17" fmla="*/ 9724642 w 12192000"/>
              <a:gd name="connsiteY17" fmla="*/ 28379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44450 w 12192000"/>
              <a:gd name="connsiteY15" fmla="*/ 2833410 h 3414000"/>
              <a:gd name="connsiteX16" fmla="*/ 10343114 w 12192000"/>
              <a:gd name="connsiteY16" fmla="*/ 2798726 h 3414000"/>
              <a:gd name="connsiteX17" fmla="*/ 9724642 w 12192000"/>
              <a:gd name="connsiteY17" fmla="*/ 28379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44450 w 12192000"/>
              <a:gd name="connsiteY15" fmla="*/ 2833410 h 3414000"/>
              <a:gd name="connsiteX16" fmla="*/ 10343114 w 12192000"/>
              <a:gd name="connsiteY16" fmla="*/ 2798726 h 3414000"/>
              <a:gd name="connsiteX17" fmla="*/ 9724642 w 12192000"/>
              <a:gd name="connsiteY17" fmla="*/ 2837965 h 3414000"/>
              <a:gd name="connsiteX18" fmla="*/ 8039917 w 12192000"/>
              <a:gd name="connsiteY18" fmla="*/ 28340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44450 w 12192000"/>
              <a:gd name="connsiteY15" fmla="*/ 2833410 h 3414000"/>
              <a:gd name="connsiteX16" fmla="*/ 10343114 w 12192000"/>
              <a:gd name="connsiteY16" fmla="*/ 2798726 h 3414000"/>
              <a:gd name="connsiteX17" fmla="*/ 9724642 w 12192000"/>
              <a:gd name="connsiteY17" fmla="*/ 2837965 h 3414000"/>
              <a:gd name="connsiteX18" fmla="*/ 8039917 w 12192000"/>
              <a:gd name="connsiteY18" fmla="*/ 28340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1059177 w 12192000"/>
              <a:gd name="connsiteY14" fmla="*/ 2907018 h 3414000"/>
              <a:gd name="connsiteX15" fmla="*/ 10939288 w 12192000"/>
              <a:gd name="connsiteY15" fmla="*/ 2855023 h 3414000"/>
              <a:gd name="connsiteX16" fmla="*/ 10744450 w 12192000"/>
              <a:gd name="connsiteY16" fmla="*/ 2833410 h 3414000"/>
              <a:gd name="connsiteX17" fmla="*/ 10343114 w 12192000"/>
              <a:gd name="connsiteY17" fmla="*/ 2798726 h 3414000"/>
              <a:gd name="connsiteX18" fmla="*/ 9724642 w 12192000"/>
              <a:gd name="connsiteY18" fmla="*/ 2837965 h 3414000"/>
              <a:gd name="connsiteX19" fmla="*/ 8039917 w 12192000"/>
              <a:gd name="connsiteY19" fmla="*/ 2834055 h 3414000"/>
              <a:gd name="connsiteX20" fmla="*/ 6923165 w 12192000"/>
              <a:gd name="connsiteY20" fmla="*/ 2920979 h 3414000"/>
              <a:gd name="connsiteX21" fmla="*/ 3308916 w 12192000"/>
              <a:gd name="connsiteY21" fmla="*/ 3049911 h 3414000"/>
              <a:gd name="connsiteX22" fmla="*/ 2279650 w 12192000"/>
              <a:gd name="connsiteY22" fmla="*/ 3187700 h 3414000"/>
              <a:gd name="connsiteX23" fmla="*/ 2046142 w 12192000"/>
              <a:gd name="connsiteY23" fmla="*/ 3203263 h 3414000"/>
              <a:gd name="connsiteX24" fmla="*/ 1835150 w 12192000"/>
              <a:gd name="connsiteY24" fmla="*/ 3200400 h 3414000"/>
              <a:gd name="connsiteX25" fmla="*/ 1560312 w 12192000"/>
              <a:gd name="connsiteY25" fmla="*/ 3212173 h 3414000"/>
              <a:gd name="connsiteX26" fmla="*/ 1304604 w 12192000"/>
              <a:gd name="connsiteY26" fmla="*/ 3185587 h 3414000"/>
              <a:gd name="connsiteX27" fmla="*/ 1160924 w 12192000"/>
              <a:gd name="connsiteY27" fmla="*/ 3219675 h 3414000"/>
              <a:gd name="connsiteX28" fmla="*/ 909691 w 12192000"/>
              <a:gd name="connsiteY28" fmla="*/ 3216917 h 3414000"/>
              <a:gd name="connsiteX29" fmla="*/ 764022 w 12192000"/>
              <a:gd name="connsiteY29" fmla="*/ 3235844 h 3414000"/>
              <a:gd name="connsiteX30" fmla="*/ 701916 w 12192000"/>
              <a:gd name="connsiteY30" fmla="*/ 3250221 h 3414000"/>
              <a:gd name="connsiteX31" fmla="*/ 408703 w 12192000"/>
              <a:gd name="connsiteY31" fmla="*/ 3323459 h 3414000"/>
              <a:gd name="connsiteX32" fmla="*/ 369867 w 12192000"/>
              <a:gd name="connsiteY32" fmla="*/ 3339093 h 3414000"/>
              <a:gd name="connsiteX33" fmla="*/ 318912 w 12192000"/>
              <a:gd name="connsiteY33" fmla="*/ 3367911 h 3414000"/>
              <a:gd name="connsiteX34" fmla="*/ 119549 w 12192000"/>
              <a:gd name="connsiteY34" fmla="*/ 3404650 h 3414000"/>
              <a:gd name="connsiteX35" fmla="*/ 0 w 12192000"/>
              <a:gd name="connsiteY35" fmla="*/ 3414000 h 3414000"/>
              <a:gd name="connsiteX36" fmla="*/ 0 w 12192000"/>
              <a:gd name="connsiteY36"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1053220 w 12192000"/>
              <a:gd name="connsiteY14" fmla="*/ 2918932 h 3414000"/>
              <a:gd name="connsiteX15" fmla="*/ 10939288 w 12192000"/>
              <a:gd name="connsiteY15" fmla="*/ 2855023 h 3414000"/>
              <a:gd name="connsiteX16" fmla="*/ 10744450 w 12192000"/>
              <a:gd name="connsiteY16" fmla="*/ 2833410 h 3414000"/>
              <a:gd name="connsiteX17" fmla="*/ 10343114 w 12192000"/>
              <a:gd name="connsiteY17" fmla="*/ 2798726 h 3414000"/>
              <a:gd name="connsiteX18" fmla="*/ 9724642 w 12192000"/>
              <a:gd name="connsiteY18" fmla="*/ 2837965 h 3414000"/>
              <a:gd name="connsiteX19" fmla="*/ 8039917 w 12192000"/>
              <a:gd name="connsiteY19" fmla="*/ 2834055 h 3414000"/>
              <a:gd name="connsiteX20" fmla="*/ 6923165 w 12192000"/>
              <a:gd name="connsiteY20" fmla="*/ 2920979 h 3414000"/>
              <a:gd name="connsiteX21" fmla="*/ 3308916 w 12192000"/>
              <a:gd name="connsiteY21" fmla="*/ 3049911 h 3414000"/>
              <a:gd name="connsiteX22" fmla="*/ 2279650 w 12192000"/>
              <a:gd name="connsiteY22" fmla="*/ 3187700 h 3414000"/>
              <a:gd name="connsiteX23" fmla="*/ 2046142 w 12192000"/>
              <a:gd name="connsiteY23" fmla="*/ 3203263 h 3414000"/>
              <a:gd name="connsiteX24" fmla="*/ 1835150 w 12192000"/>
              <a:gd name="connsiteY24" fmla="*/ 3200400 h 3414000"/>
              <a:gd name="connsiteX25" fmla="*/ 1560312 w 12192000"/>
              <a:gd name="connsiteY25" fmla="*/ 3212173 h 3414000"/>
              <a:gd name="connsiteX26" fmla="*/ 1304604 w 12192000"/>
              <a:gd name="connsiteY26" fmla="*/ 3185587 h 3414000"/>
              <a:gd name="connsiteX27" fmla="*/ 1160924 w 12192000"/>
              <a:gd name="connsiteY27" fmla="*/ 3219675 h 3414000"/>
              <a:gd name="connsiteX28" fmla="*/ 909691 w 12192000"/>
              <a:gd name="connsiteY28" fmla="*/ 3216917 h 3414000"/>
              <a:gd name="connsiteX29" fmla="*/ 764022 w 12192000"/>
              <a:gd name="connsiteY29" fmla="*/ 3235844 h 3414000"/>
              <a:gd name="connsiteX30" fmla="*/ 701916 w 12192000"/>
              <a:gd name="connsiteY30" fmla="*/ 3250221 h 3414000"/>
              <a:gd name="connsiteX31" fmla="*/ 408703 w 12192000"/>
              <a:gd name="connsiteY31" fmla="*/ 3323459 h 3414000"/>
              <a:gd name="connsiteX32" fmla="*/ 369867 w 12192000"/>
              <a:gd name="connsiteY32" fmla="*/ 3339093 h 3414000"/>
              <a:gd name="connsiteX33" fmla="*/ 318912 w 12192000"/>
              <a:gd name="connsiteY33" fmla="*/ 3367911 h 3414000"/>
              <a:gd name="connsiteX34" fmla="*/ 119549 w 12192000"/>
              <a:gd name="connsiteY34" fmla="*/ 3404650 h 3414000"/>
              <a:gd name="connsiteX35" fmla="*/ 0 w 12192000"/>
              <a:gd name="connsiteY35" fmla="*/ 3414000 h 3414000"/>
              <a:gd name="connsiteX36" fmla="*/ 0 w 12192000"/>
              <a:gd name="connsiteY36"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1053220 w 12192000"/>
              <a:gd name="connsiteY14" fmla="*/ 2918932 h 3414000"/>
              <a:gd name="connsiteX15" fmla="*/ 10939288 w 12192000"/>
              <a:gd name="connsiteY15" fmla="*/ 2855023 h 3414000"/>
              <a:gd name="connsiteX16" fmla="*/ 10744450 w 12192000"/>
              <a:gd name="connsiteY16" fmla="*/ 2833410 h 3414000"/>
              <a:gd name="connsiteX17" fmla="*/ 10343114 w 12192000"/>
              <a:gd name="connsiteY17" fmla="*/ 2798726 h 3414000"/>
              <a:gd name="connsiteX18" fmla="*/ 9724642 w 12192000"/>
              <a:gd name="connsiteY18" fmla="*/ 2837965 h 3414000"/>
              <a:gd name="connsiteX19" fmla="*/ 8039917 w 12192000"/>
              <a:gd name="connsiteY19" fmla="*/ 2834055 h 3414000"/>
              <a:gd name="connsiteX20" fmla="*/ 6923165 w 12192000"/>
              <a:gd name="connsiteY20" fmla="*/ 2920979 h 3414000"/>
              <a:gd name="connsiteX21" fmla="*/ 3308916 w 12192000"/>
              <a:gd name="connsiteY21" fmla="*/ 3049911 h 3414000"/>
              <a:gd name="connsiteX22" fmla="*/ 2279650 w 12192000"/>
              <a:gd name="connsiteY22" fmla="*/ 3187700 h 3414000"/>
              <a:gd name="connsiteX23" fmla="*/ 2046142 w 12192000"/>
              <a:gd name="connsiteY23" fmla="*/ 3203263 h 3414000"/>
              <a:gd name="connsiteX24" fmla="*/ 1835150 w 12192000"/>
              <a:gd name="connsiteY24" fmla="*/ 3200400 h 3414000"/>
              <a:gd name="connsiteX25" fmla="*/ 1560312 w 12192000"/>
              <a:gd name="connsiteY25" fmla="*/ 3212173 h 3414000"/>
              <a:gd name="connsiteX26" fmla="*/ 1304604 w 12192000"/>
              <a:gd name="connsiteY26" fmla="*/ 3185587 h 3414000"/>
              <a:gd name="connsiteX27" fmla="*/ 1160924 w 12192000"/>
              <a:gd name="connsiteY27" fmla="*/ 3219675 h 3414000"/>
              <a:gd name="connsiteX28" fmla="*/ 909691 w 12192000"/>
              <a:gd name="connsiteY28" fmla="*/ 3216917 h 3414000"/>
              <a:gd name="connsiteX29" fmla="*/ 764022 w 12192000"/>
              <a:gd name="connsiteY29" fmla="*/ 3235844 h 3414000"/>
              <a:gd name="connsiteX30" fmla="*/ 701916 w 12192000"/>
              <a:gd name="connsiteY30" fmla="*/ 3250221 h 3414000"/>
              <a:gd name="connsiteX31" fmla="*/ 408703 w 12192000"/>
              <a:gd name="connsiteY31" fmla="*/ 3323459 h 3414000"/>
              <a:gd name="connsiteX32" fmla="*/ 369867 w 12192000"/>
              <a:gd name="connsiteY32" fmla="*/ 3339093 h 3414000"/>
              <a:gd name="connsiteX33" fmla="*/ 318912 w 12192000"/>
              <a:gd name="connsiteY33" fmla="*/ 3367911 h 3414000"/>
              <a:gd name="connsiteX34" fmla="*/ 119549 w 12192000"/>
              <a:gd name="connsiteY34" fmla="*/ 3404650 h 3414000"/>
              <a:gd name="connsiteX35" fmla="*/ 0 w 12192000"/>
              <a:gd name="connsiteY35" fmla="*/ 3414000 h 3414000"/>
              <a:gd name="connsiteX36" fmla="*/ 0 w 12192000"/>
              <a:gd name="connsiteY36"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85543 w 12192000"/>
              <a:gd name="connsiteY13" fmla="*/ 3085728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9724642 w 12192000"/>
              <a:gd name="connsiteY19" fmla="*/ 2837965 h 3414000"/>
              <a:gd name="connsiteX20" fmla="*/ 8039917 w 12192000"/>
              <a:gd name="connsiteY20" fmla="*/ 2834055 h 3414000"/>
              <a:gd name="connsiteX21" fmla="*/ 6923165 w 12192000"/>
              <a:gd name="connsiteY21" fmla="*/ 2920979 h 3414000"/>
              <a:gd name="connsiteX22" fmla="*/ 3308916 w 12192000"/>
              <a:gd name="connsiteY22" fmla="*/ 3049911 h 3414000"/>
              <a:gd name="connsiteX23" fmla="*/ 2279650 w 12192000"/>
              <a:gd name="connsiteY23" fmla="*/ 3187700 h 3414000"/>
              <a:gd name="connsiteX24" fmla="*/ 2046142 w 12192000"/>
              <a:gd name="connsiteY24" fmla="*/ 3203263 h 3414000"/>
              <a:gd name="connsiteX25" fmla="*/ 1835150 w 12192000"/>
              <a:gd name="connsiteY25" fmla="*/ 3200400 h 3414000"/>
              <a:gd name="connsiteX26" fmla="*/ 1560312 w 12192000"/>
              <a:gd name="connsiteY26" fmla="*/ 3212173 h 3414000"/>
              <a:gd name="connsiteX27" fmla="*/ 1304604 w 12192000"/>
              <a:gd name="connsiteY27" fmla="*/ 3185587 h 3414000"/>
              <a:gd name="connsiteX28" fmla="*/ 1160924 w 12192000"/>
              <a:gd name="connsiteY28" fmla="*/ 3219675 h 3414000"/>
              <a:gd name="connsiteX29" fmla="*/ 909691 w 12192000"/>
              <a:gd name="connsiteY29" fmla="*/ 3216917 h 3414000"/>
              <a:gd name="connsiteX30" fmla="*/ 764022 w 12192000"/>
              <a:gd name="connsiteY30" fmla="*/ 3235844 h 3414000"/>
              <a:gd name="connsiteX31" fmla="*/ 701916 w 12192000"/>
              <a:gd name="connsiteY31" fmla="*/ 3250221 h 3414000"/>
              <a:gd name="connsiteX32" fmla="*/ 408703 w 12192000"/>
              <a:gd name="connsiteY32" fmla="*/ 3323459 h 3414000"/>
              <a:gd name="connsiteX33" fmla="*/ 369867 w 12192000"/>
              <a:gd name="connsiteY33" fmla="*/ 3339093 h 3414000"/>
              <a:gd name="connsiteX34" fmla="*/ 318912 w 12192000"/>
              <a:gd name="connsiteY34" fmla="*/ 3367911 h 3414000"/>
              <a:gd name="connsiteX35" fmla="*/ 119549 w 12192000"/>
              <a:gd name="connsiteY35" fmla="*/ 3404650 h 3414000"/>
              <a:gd name="connsiteX36" fmla="*/ 0 w 12192000"/>
              <a:gd name="connsiteY36" fmla="*/ 3414000 h 3414000"/>
              <a:gd name="connsiteX37" fmla="*/ 0 w 12192000"/>
              <a:gd name="connsiteY37"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9724642 w 12192000"/>
              <a:gd name="connsiteY19" fmla="*/ 2837965 h 3414000"/>
              <a:gd name="connsiteX20" fmla="*/ 8039917 w 12192000"/>
              <a:gd name="connsiteY20" fmla="*/ 2834055 h 3414000"/>
              <a:gd name="connsiteX21" fmla="*/ 6923165 w 12192000"/>
              <a:gd name="connsiteY21" fmla="*/ 2920979 h 3414000"/>
              <a:gd name="connsiteX22" fmla="*/ 3308916 w 12192000"/>
              <a:gd name="connsiteY22" fmla="*/ 3049911 h 3414000"/>
              <a:gd name="connsiteX23" fmla="*/ 2279650 w 12192000"/>
              <a:gd name="connsiteY23" fmla="*/ 3187700 h 3414000"/>
              <a:gd name="connsiteX24" fmla="*/ 2046142 w 12192000"/>
              <a:gd name="connsiteY24" fmla="*/ 3203263 h 3414000"/>
              <a:gd name="connsiteX25" fmla="*/ 1835150 w 12192000"/>
              <a:gd name="connsiteY25" fmla="*/ 3200400 h 3414000"/>
              <a:gd name="connsiteX26" fmla="*/ 1560312 w 12192000"/>
              <a:gd name="connsiteY26" fmla="*/ 3212173 h 3414000"/>
              <a:gd name="connsiteX27" fmla="*/ 1304604 w 12192000"/>
              <a:gd name="connsiteY27" fmla="*/ 3185587 h 3414000"/>
              <a:gd name="connsiteX28" fmla="*/ 1160924 w 12192000"/>
              <a:gd name="connsiteY28" fmla="*/ 3219675 h 3414000"/>
              <a:gd name="connsiteX29" fmla="*/ 909691 w 12192000"/>
              <a:gd name="connsiteY29" fmla="*/ 3216917 h 3414000"/>
              <a:gd name="connsiteX30" fmla="*/ 764022 w 12192000"/>
              <a:gd name="connsiteY30" fmla="*/ 3235844 h 3414000"/>
              <a:gd name="connsiteX31" fmla="*/ 701916 w 12192000"/>
              <a:gd name="connsiteY31" fmla="*/ 3250221 h 3414000"/>
              <a:gd name="connsiteX32" fmla="*/ 408703 w 12192000"/>
              <a:gd name="connsiteY32" fmla="*/ 3323459 h 3414000"/>
              <a:gd name="connsiteX33" fmla="*/ 369867 w 12192000"/>
              <a:gd name="connsiteY33" fmla="*/ 3339093 h 3414000"/>
              <a:gd name="connsiteX34" fmla="*/ 318912 w 12192000"/>
              <a:gd name="connsiteY34" fmla="*/ 3367911 h 3414000"/>
              <a:gd name="connsiteX35" fmla="*/ 119549 w 12192000"/>
              <a:gd name="connsiteY35" fmla="*/ 3404650 h 3414000"/>
              <a:gd name="connsiteX36" fmla="*/ 0 w 12192000"/>
              <a:gd name="connsiteY36" fmla="*/ 3414000 h 3414000"/>
              <a:gd name="connsiteX37" fmla="*/ 0 w 12192000"/>
              <a:gd name="connsiteY37"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112013 w 12192000"/>
              <a:gd name="connsiteY19" fmla="*/ 2847448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94142 w 12192000"/>
              <a:gd name="connsiteY19" fmla="*/ 2817663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94142 w 12192000"/>
              <a:gd name="connsiteY19" fmla="*/ 2817663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82228 w 12192000"/>
              <a:gd name="connsiteY19" fmla="*/ 2811706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82228 w 12192000"/>
              <a:gd name="connsiteY19" fmla="*/ 2811706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82228 w 12192000"/>
              <a:gd name="connsiteY19" fmla="*/ 2811706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82228 w 12192000"/>
              <a:gd name="connsiteY19" fmla="*/ 2811706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192000" h="3414000">
                <a:moveTo>
                  <a:pt x="0" y="0"/>
                </a:moveTo>
                <a:lnTo>
                  <a:pt x="12192000" y="0"/>
                </a:lnTo>
                <a:lnTo>
                  <a:pt x="12192000" y="3363677"/>
                </a:lnTo>
                <a:lnTo>
                  <a:pt x="12141171" y="3348643"/>
                </a:lnTo>
                <a:cubicBezTo>
                  <a:pt x="12130340" y="3352656"/>
                  <a:pt x="12120137" y="3342208"/>
                  <a:pt x="12096804" y="3337419"/>
                </a:cubicBezTo>
                <a:cubicBezTo>
                  <a:pt x="12073471" y="3332630"/>
                  <a:pt x="12025984" y="3353421"/>
                  <a:pt x="12001172" y="3319906"/>
                </a:cubicBezTo>
                <a:cubicBezTo>
                  <a:pt x="11931984" y="3317322"/>
                  <a:pt x="11987030" y="3316977"/>
                  <a:pt x="11929171" y="3326226"/>
                </a:cubicBezTo>
                <a:cubicBezTo>
                  <a:pt x="11931062" y="3332410"/>
                  <a:pt x="11821861" y="3285262"/>
                  <a:pt x="11820782" y="3289139"/>
                </a:cubicBezTo>
                <a:lnTo>
                  <a:pt x="11760586" y="3251827"/>
                </a:lnTo>
                <a:cubicBezTo>
                  <a:pt x="11725035" y="3246909"/>
                  <a:pt x="11677570" y="3253905"/>
                  <a:pt x="11653933" y="3237073"/>
                </a:cubicBezTo>
                <a:cubicBezTo>
                  <a:pt x="11648284" y="3237361"/>
                  <a:pt x="11597503" y="3198993"/>
                  <a:pt x="11577355" y="3211512"/>
                </a:cubicBezTo>
                <a:cubicBezTo>
                  <a:pt x="11529762" y="3203503"/>
                  <a:pt x="11537361" y="3169633"/>
                  <a:pt x="11462173" y="3157413"/>
                </a:cubicBezTo>
                <a:cubicBezTo>
                  <a:pt x="11410782" y="3145332"/>
                  <a:pt x="11394963" y="3124923"/>
                  <a:pt x="11336983" y="3096805"/>
                </a:cubicBezTo>
                <a:cubicBezTo>
                  <a:pt x="11307545" y="3084857"/>
                  <a:pt x="11278574" y="3101437"/>
                  <a:pt x="11255758" y="3091685"/>
                </a:cubicBezTo>
                <a:cubicBezTo>
                  <a:pt x="11232943" y="3081933"/>
                  <a:pt x="11238810" y="3066090"/>
                  <a:pt x="11200090" y="3038291"/>
                </a:cubicBezTo>
                <a:cubicBezTo>
                  <a:pt x="11153789" y="3006660"/>
                  <a:pt x="11084773" y="2967348"/>
                  <a:pt x="11053220" y="2918932"/>
                </a:cubicBezTo>
                <a:cubicBezTo>
                  <a:pt x="11009753" y="2888387"/>
                  <a:pt x="10991742" y="2867291"/>
                  <a:pt x="10939288" y="2855023"/>
                </a:cubicBezTo>
                <a:cubicBezTo>
                  <a:pt x="10775958" y="2834655"/>
                  <a:pt x="10755286" y="2847290"/>
                  <a:pt x="10744450" y="2833410"/>
                </a:cubicBezTo>
                <a:cubicBezTo>
                  <a:pt x="10732967" y="2835610"/>
                  <a:pt x="10488076" y="2783584"/>
                  <a:pt x="10343114" y="2798726"/>
                </a:cubicBezTo>
                <a:cubicBezTo>
                  <a:pt x="10237708" y="2801066"/>
                  <a:pt x="10137651" y="2840908"/>
                  <a:pt x="10082228" y="2811706"/>
                </a:cubicBezTo>
                <a:cubicBezTo>
                  <a:pt x="10002977" y="2836117"/>
                  <a:pt x="10065027" y="2834240"/>
                  <a:pt x="9724642" y="2837965"/>
                </a:cubicBezTo>
                <a:cubicBezTo>
                  <a:pt x="9384257" y="2841690"/>
                  <a:pt x="8208254" y="2743821"/>
                  <a:pt x="8039917" y="2834055"/>
                </a:cubicBezTo>
                <a:cubicBezTo>
                  <a:pt x="7683020" y="2867979"/>
                  <a:pt x="7380768" y="2943417"/>
                  <a:pt x="6923165" y="2920979"/>
                </a:cubicBezTo>
                <a:cubicBezTo>
                  <a:pt x="5970797" y="2826377"/>
                  <a:pt x="4381148" y="3024063"/>
                  <a:pt x="3308916" y="3049911"/>
                </a:cubicBezTo>
                <a:cubicBezTo>
                  <a:pt x="2539230" y="3090131"/>
                  <a:pt x="2490112" y="3162141"/>
                  <a:pt x="2279650" y="3187700"/>
                </a:cubicBezTo>
                <a:cubicBezTo>
                  <a:pt x="2069188" y="3213259"/>
                  <a:pt x="2113875" y="3207496"/>
                  <a:pt x="2046142" y="3203263"/>
                </a:cubicBezTo>
                <a:cubicBezTo>
                  <a:pt x="1978409" y="3199030"/>
                  <a:pt x="1916122" y="3198915"/>
                  <a:pt x="1835150" y="3200400"/>
                </a:cubicBezTo>
                <a:cubicBezTo>
                  <a:pt x="1728778" y="3151085"/>
                  <a:pt x="1655086" y="3208292"/>
                  <a:pt x="1560312" y="3212173"/>
                </a:cubicBezTo>
                <a:cubicBezTo>
                  <a:pt x="1488788" y="3201117"/>
                  <a:pt x="1381396" y="3228826"/>
                  <a:pt x="1304604" y="3185587"/>
                </a:cubicBezTo>
                <a:cubicBezTo>
                  <a:pt x="1214758" y="3240983"/>
                  <a:pt x="1240861" y="3204815"/>
                  <a:pt x="1160924" y="3219675"/>
                </a:cubicBezTo>
                <a:cubicBezTo>
                  <a:pt x="1120940" y="3215838"/>
                  <a:pt x="1029088" y="3185515"/>
                  <a:pt x="909691" y="3216917"/>
                </a:cubicBezTo>
                <a:cubicBezTo>
                  <a:pt x="894584" y="3261614"/>
                  <a:pt x="794971" y="3221232"/>
                  <a:pt x="764022" y="3235844"/>
                </a:cubicBezTo>
                <a:cubicBezTo>
                  <a:pt x="713144" y="3261930"/>
                  <a:pt x="769147" y="3237497"/>
                  <a:pt x="701916" y="3250221"/>
                </a:cubicBezTo>
                <a:cubicBezTo>
                  <a:pt x="644189" y="3215026"/>
                  <a:pt x="469866" y="3373155"/>
                  <a:pt x="408703" y="3323459"/>
                </a:cubicBezTo>
                <a:cubicBezTo>
                  <a:pt x="401506" y="3343302"/>
                  <a:pt x="389128" y="3337529"/>
                  <a:pt x="369867" y="3339093"/>
                </a:cubicBezTo>
                <a:cubicBezTo>
                  <a:pt x="365490" y="3372373"/>
                  <a:pt x="330308" y="3346613"/>
                  <a:pt x="318912" y="3367911"/>
                </a:cubicBezTo>
                <a:cubicBezTo>
                  <a:pt x="256532" y="3381125"/>
                  <a:pt x="186613" y="3396059"/>
                  <a:pt x="119549" y="3404650"/>
                </a:cubicBezTo>
                <a:lnTo>
                  <a:pt x="0" y="341400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4FC4C29-9EE7-0BDE-0812-386E7FABCDD0}"/>
              </a:ext>
            </a:extLst>
          </p:cNvPr>
          <p:cNvSpPr>
            <a:spLocks noGrp="1"/>
          </p:cNvSpPr>
          <p:nvPr>
            <p:ph type="title"/>
          </p:nvPr>
        </p:nvSpPr>
        <p:spPr>
          <a:xfrm>
            <a:off x="1344707" y="496608"/>
            <a:ext cx="9484658" cy="883539"/>
          </a:xfrm>
        </p:spPr>
        <p:txBody>
          <a:bodyPr>
            <a:normAutofit/>
          </a:bodyPr>
          <a:lstStyle/>
          <a:p>
            <a:pPr algn="ctr"/>
            <a:r>
              <a:rPr lang="en-US" dirty="0">
                <a:latin typeface="Lora Medium" pitchFamily="2" charset="77"/>
              </a:rPr>
              <a:t>My Info</a:t>
            </a:r>
          </a:p>
        </p:txBody>
      </p:sp>
      <p:sp>
        <p:nvSpPr>
          <p:cNvPr id="29" name="Freeform: Shape 28">
            <a:extLst>
              <a:ext uri="{FF2B5EF4-FFF2-40B4-BE49-F238E27FC236}">
                <a16:creationId xmlns:a16="http://schemas.microsoft.com/office/drawing/2014/main" id="{06E31665-19A0-4E95-B134-2ED00D249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287" y="1765626"/>
            <a:ext cx="2624177" cy="215027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ectangle 6">
            <a:extLst>
              <a:ext uri="{FF2B5EF4-FFF2-40B4-BE49-F238E27FC236}">
                <a16:creationId xmlns:a16="http://schemas.microsoft.com/office/drawing/2014/main" id="{28C04451-D4E5-4637-BE23-6DEB9B45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5705" y="1599586"/>
            <a:ext cx="1027015" cy="258262"/>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9DD36D9C-5100-2554-CE8A-88A608CB7C83}"/>
              </a:ext>
            </a:extLst>
          </p:cNvPr>
          <p:cNvPicPr>
            <a:picLocks noChangeAspect="1"/>
          </p:cNvPicPr>
          <p:nvPr/>
        </p:nvPicPr>
        <p:blipFill rotWithShape="1">
          <a:blip r:embed="rId3"/>
          <a:srcRect r="-6" b="-6"/>
          <a:stretch/>
        </p:blipFill>
        <p:spPr>
          <a:xfrm>
            <a:off x="1027709" y="1948748"/>
            <a:ext cx="1779333" cy="1779333"/>
          </a:xfrm>
          <a:prstGeom prst="rect">
            <a:avLst/>
          </a:prstGeom>
        </p:spPr>
      </p:pic>
      <p:sp>
        <p:nvSpPr>
          <p:cNvPr id="33" name="Freeform: Shape 32">
            <a:extLst>
              <a:ext uri="{FF2B5EF4-FFF2-40B4-BE49-F238E27FC236}">
                <a16:creationId xmlns:a16="http://schemas.microsoft.com/office/drawing/2014/main" id="{F456B73C-536A-4A93-A98E-D64531295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4454" y="1765625"/>
            <a:ext cx="2624328" cy="215027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a:extLst>
              <a:ext uri="{FF2B5EF4-FFF2-40B4-BE49-F238E27FC236}">
                <a16:creationId xmlns:a16="http://schemas.microsoft.com/office/drawing/2014/main" id="{D7E4476F-C649-6915-EED9-8CFF06B5DFD3}"/>
              </a:ext>
            </a:extLst>
          </p:cNvPr>
          <p:cNvPicPr>
            <a:picLocks noChangeAspect="1"/>
          </p:cNvPicPr>
          <p:nvPr/>
        </p:nvPicPr>
        <p:blipFill rotWithShape="1">
          <a:blip r:embed="rId4"/>
          <a:srcRect l="4900" r="4301" b="-1"/>
          <a:stretch/>
        </p:blipFill>
        <p:spPr>
          <a:xfrm>
            <a:off x="3806946" y="1948747"/>
            <a:ext cx="1779344" cy="1779334"/>
          </a:xfrm>
          <a:prstGeom prst="rect">
            <a:avLst/>
          </a:prstGeom>
        </p:spPr>
      </p:pic>
      <p:sp>
        <p:nvSpPr>
          <p:cNvPr id="35" name="Freeform: Shape 34">
            <a:extLst>
              <a:ext uri="{FF2B5EF4-FFF2-40B4-BE49-F238E27FC236}">
                <a16:creationId xmlns:a16="http://schemas.microsoft.com/office/drawing/2014/main" id="{7E099ED9-A734-430F-BD23-B635E6BC9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8946" y="1765625"/>
            <a:ext cx="2624328" cy="215027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8123F86D-9EA2-4948-8D9A-1FFD4DD4B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62385" y="1765626"/>
            <a:ext cx="2624328" cy="215027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6">
            <a:extLst>
              <a:ext uri="{FF2B5EF4-FFF2-40B4-BE49-F238E27FC236}">
                <a16:creationId xmlns:a16="http://schemas.microsoft.com/office/drawing/2014/main" id="{201F16FD-5C30-46D8-A7DE-FA937A2F2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341704" y="2793223"/>
            <a:ext cx="1027015" cy="258262"/>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01612C4F-B105-F49E-1895-D02D27CB0D32}"/>
              </a:ext>
            </a:extLst>
          </p:cNvPr>
          <p:cNvPicPr>
            <a:picLocks noChangeAspect="1"/>
          </p:cNvPicPr>
          <p:nvPr/>
        </p:nvPicPr>
        <p:blipFill rotWithShape="1">
          <a:blip r:embed="rId5"/>
          <a:srcRect l="2424" r="3456" b="-2"/>
          <a:stretch/>
        </p:blipFill>
        <p:spPr>
          <a:xfrm>
            <a:off x="9384895" y="1948748"/>
            <a:ext cx="1779342" cy="1779333"/>
          </a:xfrm>
          <a:prstGeom prst="rect">
            <a:avLst/>
          </a:prstGeom>
        </p:spPr>
      </p:pic>
      <p:sp>
        <p:nvSpPr>
          <p:cNvPr id="3" name="Content Placeholder 2">
            <a:extLst>
              <a:ext uri="{FF2B5EF4-FFF2-40B4-BE49-F238E27FC236}">
                <a16:creationId xmlns:a16="http://schemas.microsoft.com/office/drawing/2014/main" id="{724A09D3-6619-9CFE-93CB-3D53D36D3C68}"/>
              </a:ext>
            </a:extLst>
          </p:cNvPr>
          <p:cNvSpPr>
            <a:spLocks noGrp="1"/>
          </p:cNvSpPr>
          <p:nvPr>
            <p:ph idx="1"/>
          </p:nvPr>
        </p:nvSpPr>
        <p:spPr>
          <a:xfrm>
            <a:off x="605287" y="4228916"/>
            <a:ext cx="10981426" cy="2060485"/>
          </a:xfrm>
        </p:spPr>
        <p:txBody>
          <a:bodyPr anchor="ctr">
            <a:normAutofit/>
          </a:bodyPr>
          <a:lstStyle/>
          <a:p>
            <a:r>
              <a:rPr lang="en-US" sz="2000" dirty="0">
                <a:latin typeface="Lora Medium" pitchFamily="2" charset="77"/>
              </a:rPr>
              <a:t>Personal Website: </a:t>
            </a:r>
            <a:r>
              <a:rPr lang="en-US" sz="2000" dirty="0">
                <a:latin typeface="Lora Medium" pitchFamily="2" charset="77"/>
                <a:hlinkClick r:id="rId6"/>
              </a:rPr>
              <a:t>https://andrewkrause.dev</a:t>
            </a:r>
            <a:endParaRPr lang="en-US" sz="2000" dirty="0">
              <a:latin typeface="Lora Medium" pitchFamily="2" charset="77"/>
            </a:endParaRPr>
          </a:p>
          <a:p>
            <a:r>
              <a:rPr lang="en-US" sz="2000" b="1" dirty="0">
                <a:latin typeface="Lora Medium" pitchFamily="2" charset="77"/>
              </a:rPr>
              <a:t>GitHub: </a:t>
            </a:r>
            <a:r>
              <a:rPr lang="en-US" sz="2000" b="1" dirty="0">
                <a:latin typeface="Lora Medium" pitchFamily="2" charset="77"/>
                <a:hlinkClick r:id="rId7"/>
              </a:rPr>
              <a:t>https://github.com/Andrew-EKrause</a:t>
            </a:r>
            <a:endParaRPr lang="en-US" sz="2000" b="1" dirty="0">
              <a:latin typeface="Lora Medium" pitchFamily="2" charset="77"/>
            </a:endParaRPr>
          </a:p>
          <a:p>
            <a:r>
              <a:rPr lang="en-US" sz="2000" b="1" dirty="0">
                <a:latin typeface="Lora Medium" pitchFamily="2" charset="77"/>
              </a:rPr>
              <a:t>Gravatar Profile</a:t>
            </a:r>
            <a:r>
              <a:rPr lang="en-US" sz="2000" dirty="0">
                <a:latin typeface="Lora Medium" pitchFamily="2" charset="77"/>
              </a:rPr>
              <a:t>: </a:t>
            </a:r>
            <a:r>
              <a:rPr lang="en-US" sz="2000" dirty="0">
                <a:latin typeface="Lora Medium" pitchFamily="2" charset="77"/>
                <a:hlinkClick r:id="rId8"/>
              </a:rPr>
              <a:t>https://gravatar.com/aekkrause</a:t>
            </a:r>
            <a:endParaRPr lang="en-US" sz="2000" dirty="0">
              <a:latin typeface="Lora Medium" pitchFamily="2" charset="77"/>
            </a:endParaRPr>
          </a:p>
          <a:p>
            <a:r>
              <a:rPr lang="en-US" sz="2000" dirty="0">
                <a:latin typeface="Lora Medium" pitchFamily="2" charset="77"/>
              </a:rPr>
              <a:t>Email: </a:t>
            </a:r>
            <a:r>
              <a:rPr lang="en-US" sz="2000" dirty="0">
                <a:latin typeface="Lora Medium" pitchFamily="2" charset="77"/>
                <a:hlinkClick r:id="rId9"/>
              </a:rPr>
              <a:t>aek.krause@gmail.com</a:t>
            </a:r>
            <a:endParaRPr lang="en-US" sz="2000" dirty="0">
              <a:latin typeface="Lora Medium" pitchFamily="2" charset="77"/>
            </a:endParaRPr>
          </a:p>
        </p:txBody>
      </p:sp>
      <p:sp>
        <p:nvSpPr>
          <p:cNvPr id="9" name="TextBox 8">
            <a:extLst>
              <a:ext uri="{FF2B5EF4-FFF2-40B4-BE49-F238E27FC236}">
                <a16:creationId xmlns:a16="http://schemas.microsoft.com/office/drawing/2014/main" id="{DA282577-2036-692F-BB9E-413DEDE9BB80}"/>
              </a:ext>
            </a:extLst>
          </p:cNvPr>
          <p:cNvSpPr txBox="1"/>
          <p:nvPr/>
        </p:nvSpPr>
        <p:spPr>
          <a:xfrm>
            <a:off x="2459421" y="1749972"/>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CB938C60-80BD-483C-D246-3A9376CEB508}"/>
              </a:ext>
            </a:extLst>
          </p:cNvPr>
          <p:cNvPicPr>
            <a:picLocks noChangeAspect="1"/>
          </p:cNvPicPr>
          <p:nvPr/>
        </p:nvPicPr>
        <p:blipFill>
          <a:blip r:embed="rId10"/>
          <a:stretch>
            <a:fillRect/>
          </a:stretch>
        </p:blipFill>
        <p:spPr>
          <a:xfrm>
            <a:off x="6406827" y="1759657"/>
            <a:ext cx="2157514" cy="2157514"/>
          </a:xfrm>
          <a:prstGeom prst="rect">
            <a:avLst/>
          </a:prstGeom>
        </p:spPr>
      </p:pic>
    </p:spTree>
    <p:extLst>
      <p:ext uri="{BB962C8B-B14F-4D97-AF65-F5344CB8AC3E}">
        <p14:creationId xmlns:p14="http://schemas.microsoft.com/office/powerpoint/2010/main" val="2162865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4469908-40F0-48EB-8B29-996548C19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4644B2-4CAA-A042-A265-23FFDDE85BB6}"/>
              </a:ext>
            </a:extLst>
          </p:cNvPr>
          <p:cNvSpPr>
            <a:spLocks noGrp="1"/>
          </p:cNvSpPr>
          <p:nvPr>
            <p:ph type="title"/>
          </p:nvPr>
        </p:nvSpPr>
        <p:spPr>
          <a:xfrm>
            <a:off x="838200" y="4072041"/>
            <a:ext cx="10515600" cy="1286087"/>
          </a:xfrm>
          <a:noFill/>
        </p:spPr>
        <p:txBody>
          <a:bodyPr vert="horz" lIns="91440" tIns="45720" rIns="91440" bIns="45720" rtlCol="0" anchor="ctr">
            <a:normAutofit/>
          </a:bodyPr>
          <a:lstStyle/>
          <a:p>
            <a:pPr algn="ctr"/>
            <a:r>
              <a:rPr lang="en-US" sz="5200" dirty="0">
                <a:latin typeface="Lora Medium" pitchFamily="2" charset="77"/>
              </a:rPr>
              <a:t>Thank you!</a:t>
            </a:r>
          </a:p>
        </p:txBody>
      </p:sp>
      <p:pic>
        <p:nvPicPr>
          <p:cNvPr id="5" name="Picture 4">
            <a:extLst>
              <a:ext uri="{FF2B5EF4-FFF2-40B4-BE49-F238E27FC236}">
                <a16:creationId xmlns:a16="http://schemas.microsoft.com/office/drawing/2014/main" id="{69B7DA23-5B94-147A-F300-79C65BFFBCEA}"/>
              </a:ext>
            </a:extLst>
          </p:cNvPr>
          <p:cNvPicPr>
            <a:picLocks noChangeAspect="1"/>
          </p:cNvPicPr>
          <p:nvPr/>
        </p:nvPicPr>
        <p:blipFill>
          <a:blip r:embed="rId3"/>
          <a:srcRect l="2570" r="233" b="1"/>
          <a:stretch/>
        </p:blipFill>
        <p:spPr>
          <a:xfrm>
            <a:off x="20" y="1"/>
            <a:ext cx="12191979" cy="3900324"/>
          </a:xfrm>
          <a:prstGeom prst="rect">
            <a:avLst/>
          </a:prstGeom>
        </p:spPr>
      </p:pic>
    </p:spTree>
    <p:extLst>
      <p:ext uri="{BB962C8B-B14F-4D97-AF65-F5344CB8AC3E}">
        <p14:creationId xmlns:p14="http://schemas.microsoft.com/office/powerpoint/2010/main" val="236105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F4D91-E716-4DD3-9AD2-59C665A6B3FE}"/>
              </a:ext>
            </a:extLst>
          </p:cNvPr>
          <p:cNvSpPr>
            <a:spLocks noGrp="1"/>
          </p:cNvSpPr>
          <p:nvPr>
            <p:ph type="title"/>
          </p:nvPr>
        </p:nvSpPr>
        <p:spPr>
          <a:xfrm>
            <a:off x="838200" y="365126"/>
            <a:ext cx="10515600" cy="794204"/>
          </a:xfrm>
        </p:spPr>
        <p:txBody>
          <a:bodyPr>
            <a:normAutofit/>
          </a:bodyPr>
          <a:lstStyle/>
          <a:p>
            <a:r>
              <a:rPr lang="en-US" sz="4000" dirty="0">
                <a:latin typeface="Lora Medium" pitchFamily="2" charset="77"/>
              </a:rPr>
              <a:t>Outline of Presentation for Node.js Intro</a:t>
            </a:r>
            <a:endParaRPr lang="en-US" sz="4000" dirty="0">
              <a:solidFill>
                <a:srgbClr val="FF0000"/>
              </a:solidFill>
              <a:latin typeface="Lora Medium" pitchFamily="2" charset="77"/>
            </a:endParaRPr>
          </a:p>
        </p:txBody>
      </p:sp>
      <p:sp>
        <p:nvSpPr>
          <p:cNvPr id="3" name="Content Placeholder 2">
            <a:extLst>
              <a:ext uri="{FF2B5EF4-FFF2-40B4-BE49-F238E27FC236}">
                <a16:creationId xmlns:a16="http://schemas.microsoft.com/office/drawing/2014/main" id="{E2A4CF06-E905-0700-1814-7B569DE2114F}"/>
              </a:ext>
            </a:extLst>
          </p:cNvPr>
          <p:cNvSpPr>
            <a:spLocks noGrp="1"/>
          </p:cNvSpPr>
          <p:nvPr>
            <p:ph idx="1"/>
          </p:nvPr>
        </p:nvSpPr>
        <p:spPr>
          <a:xfrm>
            <a:off x="838200" y="1159330"/>
            <a:ext cx="10515600" cy="5453505"/>
          </a:xfrm>
        </p:spPr>
        <p:txBody>
          <a:bodyPr>
            <a:normAutofit fontScale="92500" lnSpcReduction="10000"/>
          </a:bodyPr>
          <a:lstStyle/>
          <a:p>
            <a:pPr marL="0" indent="0">
              <a:lnSpc>
                <a:spcPct val="120000"/>
              </a:lnSpc>
              <a:buNone/>
            </a:pPr>
            <a:r>
              <a:rPr lang="en-US" sz="2000" dirty="0">
                <a:latin typeface="Lora Medium" pitchFamily="2" charset="77"/>
              </a:rPr>
              <a:t>Today, want to stick to Node.js basics:</a:t>
            </a:r>
          </a:p>
          <a:p>
            <a:pPr>
              <a:lnSpc>
                <a:spcPct val="120000"/>
              </a:lnSpc>
            </a:pPr>
            <a:r>
              <a:rPr lang="en-US" sz="2000" dirty="0">
                <a:latin typeface="Lora Medium" pitchFamily="2" charset="77"/>
              </a:rPr>
              <a:t>What is Node.js</a:t>
            </a:r>
          </a:p>
          <a:p>
            <a:pPr>
              <a:lnSpc>
                <a:spcPct val="120000"/>
              </a:lnSpc>
            </a:pPr>
            <a:r>
              <a:rPr lang="en-US" sz="2000" dirty="0">
                <a:latin typeface="Lora Medium" pitchFamily="2" charset="77"/>
              </a:rPr>
              <a:t>Brief History of Node.js</a:t>
            </a:r>
          </a:p>
          <a:p>
            <a:pPr>
              <a:lnSpc>
                <a:spcPct val="120000"/>
              </a:lnSpc>
            </a:pPr>
            <a:r>
              <a:rPr lang="en-US" sz="2000" dirty="0">
                <a:latin typeface="Lora Medium" pitchFamily="2" charset="77"/>
              </a:rPr>
              <a:t>Node.js Architecture</a:t>
            </a:r>
          </a:p>
          <a:p>
            <a:pPr>
              <a:lnSpc>
                <a:spcPct val="120000"/>
              </a:lnSpc>
            </a:pPr>
            <a:r>
              <a:rPr lang="en-US" sz="2000" dirty="0">
                <a:latin typeface="Lora Medium" pitchFamily="2" charset="77"/>
              </a:rPr>
              <a:t>Simple Program (run in terminal)</a:t>
            </a:r>
          </a:p>
          <a:p>
            <a:pPr>
              <a:lnSpc>
                <a:spcPct val="120000"/>
              </a:lnSpc>
            </a:pPr>
            <a:r>
              <a:rPr lang="en-US" sz="2000" dirty="0">
                <a:latin typeface="Lora Medium" pitchFamily="2" charset="77"/>
              </a:rPr>
              <a:t>Modules and Built-In Modules</a:t>
            </a:r>
          </a:p>
          <a:p>
            <a:pPr>
              <a:lnSpc>
                <a:spcPct val="120000"/>
              </a:lnSpc>
            </a:pPr>
            <a:r>
              <a:rPr lang="en-US" sz="2000" dirty="0">
                <a:latin typeface="Lora Medium" pitchFamily="2" charset="77"/>
              </a:rPr>
              <a:t>Built-In Module Examples</a:t>
            </a:r>
          </a:p>
          <a:p>
            <a:pPr>
              <a:lnSpc>
                <a:spcPct val="120000"/>
              </a:lnSpc>
            </a:pPr>
            <a:r>
              <a:rPr lang="en-US" sz="2000" dirty="0">
                <a:latin typeface="Lora Medium" pitchFamily="2" charset="77"/>
              </a:rPr>
              <a:t>Overview of </a:t>
            </a:r>
            <a:r>
              <a:rPr lang="en-US" sz="2000" dirty="0" err="1">
                <a:latin typeface="Lora Medium" pitchFamily="2" charset="77"/>
              </a:rPr>
              <a:t>npm</a:t>
            </a:r>
            <a:endParaRPr lang="en-US" sz="2000" dirty="0">
              <a:latin typeface="Lora Medium" pitchFamily="2" charset="77"/>
            </a:endParaRPr>
          </a:p>
          <a:p>
            <a:pPr>
              <a:lnSpc>
                <a:spcPct val="120000"/>
              </a:lnSpc>
            </a:pPr>
            <a:r>
              <a:rPr lang="en-US" sz="2000" dirty="0">
                <a:latin typeface="Lora Medium" pitchFamily="2" charset="77"/>
              </a:rPr>
              <a:t>Advantages and Disadvantages of Node.js</a:t>
            </a:r>
          </a:p>
          <a:p>
            <a:pPr>
              <a:lnSpc>
                <a:spcPct val="120000"/>
              </a:lnSpc>
            </a:pPr>
            <a:r>
              <a:rPr lang="en-US" sz="2000" dirty="0">
                <a:latin typeface="Lora Medium" pitchFamily="2" charset="77"/>
              </a:rPr>
              <a:t>Companies that use Node.js</a:t>
            </a:r>
          </a:p>
          <a:p>
            <a:pPr>
              <a:lnSpc>
                <a:spcPct val="120000"/>
              </a:lnSpc>
            </a:pPr>
            <a:r>
              <a:rPr lang="en-US" sz="2000" dirty="0">
                <a:latin typeface="Lora Medium" pitchFamily="2" charset="77"/>
              </a:rPr>
              <a:t>Questions?</a:t>
            </a:r>
          </a:p>
          <a:p>
            <a:pPr>
              <a:lnSpc>
                <a:spcPct val="120000"/>
              </a:lnSpc>
            </a:pPr>
            <a:r>
              <a:rPr lang="en-US" sz="2000" dirty="0">
                <a:latin typeface="Lora Medium" pitchFamily="2" charset="77"/>
              </a:rPr>
              <a:t>Resources for Further Learning</a:t>
            </a:r>
          </a:p>
          <a:p>
            <a:pPr>
              <a:lnSpc>
                <a:spcPct val="120000"/>
              </a:lnSpc>
            </a:pPr>
            <a:endParaRPr lang="en-US" sz="2000" dirty="0">
              <a:latin typeface="Lora Medium" pitchFamily="2" charset="77"/>
            </a:endParaRPr>
          </a:p>
          <a:p>
            <a:endParaRPr lang="en-US" dirty="0"/>
          </a:p>
        </p:txBody>
      </p:sp>
      <p:pic>
        <p:nvPicPr>
          <p:cNvPr id="4" name="Picture 3">
            <a:extLst>
              <a:ext uri="{FF2B5EF4-FFF2-40B4-BE49-F238E27FC236}">
                <a16:creationId xmlns:a16="http://schemas.microsoft.com/office/drawing/2014/main" id="{D0A26FAC-026F-CFCC-9049-F1A1841A8802}"/>
              </a:ext>
            </a:extLst>
          </p:cNvPr>
          <p:cNvPicPr>
            <a:picLocks noChangeAspect="1"/>
          </p:cNvPicPr>
          <p:nvPr/>
        </p:nvPicPr>
        <p:blipFill>
          <a:blip r:embed="rId3"/>
          <a:stretch>
            <a:fillRect/>
          </a:stretch>
        </p:blipFill>
        <p:spPr>
          <a:xfrm>
            <a:off x="6674756" y="1255485"/>
            <a:ext cx="4347029" cy="4347029"/>
          </a:xfrm>
          <a:prstGeom prst="rect">
            <a:avLst/>
          </a:prstGeom>
        </p:spPr>
      </p:pic>
    </p:spTree>
    <p:extLst>
      <p:ext uri="{BB962C8B-B14F-4D97-AF65-F5344CB8AC3E}">
        <p14:creationId xmlns:p14="http://schemas.microsoft.com/office/powerpoint/2010/main" val="1306150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7F4D91-E716-4DD3-9AD2-59C665A6B3FE}"/>
              </a:ext>
            </a:extLst>
          </p:cNvPr>
          <p:cNvSpPr>
            <a:spLocks noGrp="1"/>
          </p:cNvSpPr>
          <p:nvPr>
            <p:ph type="title"/>
          </p:nvPr>
        </p:nvSpPr>
        <p:spPr>
          <a:xfrm>
            <a:off x="442914" y="609600"/>
            <a:ext cx="4134627" cy="1330839"/>
          </a:xfrm>
        </p:spPr>
        <p:txBody>
          <a:bodyPr>
            <a:normAutofit/>
          </a:bodyPr>
          <a:lstStyle/>
          <a:p>
            <a:r>
              <a:rPr lang="en-US">
                <a:latin typeface="Lora Medium" pitchFamily="2" charset="77"/>
              </a:rPr>
              <a:t>What is Node.js?</a:t>
            </a:r>
          </a:p>
        </p:txBody>
      </p:sp>
      <p:sp>
        <p:nvSpPr>
          <p:cNvPr id="3" name="Content Placeholder 2">
            <a:extLst>
              <a:ext uri="{FF2B5EF4-FFF2-40B4-BE49-F238E27FC236}">
                <a16:creationId xmlns:a16="http://schemas.microsoft.com/office/drawing/2014/main" id="{E2A4CF06-E905-0700-1814-7B569DE2114F}"/>
              </a:ext>
            </a:extLst>
          </p:cNvPr>
          <p:cNvSpPr>
            <a:spLocks noGrp="1"/>
          </p:cNvSpPr>
          <p:nvPr>
            <p:ph idx="1"/>
          </p:nvPr>
        </p:nvSpPr>
        <p:spPr>
          <a:xfrm>
            <a:off x="442914" y="2194102"/>
            <a:ext cx="3846454" cy="3908586"/>
          </a:xfrm>
        </p:spPr>
        <p:txBody>
          <a:bodyPr>
            <a:normAutofit/>
          </a:bodyPr>
          <a:lstStyle/>
          <a:p>
            <a:r>
              <a:rPr lang="en-US" sz="2400" dirty="0">
                <a:latin typeface="Lora Medium" pitchFamily="2" charset="77"/>
              </a:rPr>
              <a:t>Not a programming language</a:t>
            </a:r>
          </a:p>
          <a:p>
            <a:r>
              <a:rPr lang="en-US" sz="2400" dirty="0">
                <a:latin typeface="Lora Medium" pitchFamily="2" charset="77"/>
              </a:rPr>
              <a:t>Runtime environment</a:t>
            </a:r>
          </a:p>
          <a:p>
            <a:r>
              <a:rPr lang="en-US" sz="2400" dirty="0">
                <a:latin typeface="Lora Medium" pitchFamily="2" charset="77"/>
              </a:rPr>
              <a:t>What is a runtime environment?</a:t>
            </a:r>
          </a:p>
          <a:p>
            <a:endParaRPr lang="en-US" sz="2400" dirty="0"/>
          </a:p>
        </p:txBody>
      </p:sp>
      <p:pic>
        <p:nvPicPr>
          <p:cNvPr id="6" name="Picture 5">
            <a:extLst>
              <a:ext uri="{FF2B5EF4-FFF2-40B4-BE49-F238E27FC236}">
                <a16:creationId xmlns:a16="http://schemas.microsoft.com/office/drawing/2014/main" id="{94C3D33E-1334-C970-553E-5F1382D08478}"/>
              </a:ext>
            </a:extLst>
          </p:cNvPr>
          <p:cNvPicPr>
            <a:picLocks noChangeAspect="1"/>
          </p:cNvPicPr>
          <p:nvPr/>
        </p:nvPicPr>
        <p:blipFill>
          <a:blip r:embed="rId3"/>
          <a:stretch>
            <a:fillRect/>
          </a:stretch>
        </p:blipFill>
        <p:spPr>
          <a:xfrm>
            <a:off x="5653437" y="426492"/>
            <a:ext cx="6007608" cy="6007608"/>
          </a:xfrm>
          <a:prstGeom prst="rect">
            <a:avLst/>
          </a:prstGeom>
        </p:spPr>
      </p:pic>
    </p:spTree>
    <p:extLst>
      <p:ext uri="{BB962C8B-B14F-4D97-AF65-F5344CB8AC3E}">
        <p14:creationId xmlns:p14="http://schemas.microsoft.com/office/powerpoint/2010/main" val="3481293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7F4D91-E716-4DD3-9AD2-59C665A6B3FE}"/>
              </a:ext>
            </a:extLst>
          </p:cNvPr>
          <p:cNvSpPr>
            <a:spLocks noGrp="1"/>
          </p:cNvSpPr>
          <p:nvPr>
            <p:ph type="title"/>
          </p:nvPr>
        </p:nvSpPr>
        <p:spPr>
          <a:xfrm>
            <a:off x="761800" y="762001"/>
            <a:ext cx="5334197" cy="1708242"/>
          </a:xfrm>
        </p:spPr>
        <p:txBody>
          <a:bodyPr anchor="ctr">
            <a:normAutofit/>
          </a:bodyPr>
          <a:lstStyle/>
          <a:p>
            <a:r>
              <a:rPr lang="en-US" sz="3700" dirty="0">
                <a:latin typeface="Lora Medium" pitchFamily="2" charset="77"/>
              </a:rPr>
              <a:t>Node.js: Runtime Environment for JavaScript</a:t>
            </a:r>
          </a:p>
        </p:txBody>
      </p:sp>
      <p:sp>
        <p:nvSpPr>
          <p:cNvPr id="3" name="Content Placeholder 2">
            <a:extLst>
              <a:ext uri="{FF2B5EF4-FFF2-40B4-BE49-F238E27FC236}">
                <a16:creationId xmlns:a16="http://schemas.microsoft.com/office/drawing/2014/main" id="{E2A4CF06-E905-0700-1814-7B569DE2114F}"/>
              </a:ext>
            </a:extLst>
          </p:cNvPr>
          <p:cNvSpPr>
            <a:spLocks noGrp="1"/>
          </p:cNvSpPr>
          <p:nvPr>
            <p:ph idx="1"/>
          </p:nvPr>
        </p:nvSpPr>
        <p:spPr>
          <a:xfrm>
            <a:off x="761800" y="2470244"/>
            <a:ext cx="5334197" cy="3769835"/>
          </a:xfrm>
        </p:spPr>
        <p:txBody>
          <a:bodyPr anchor="ctr">
            <a:normAutofit/>
          </a:bodyPr>
          <a:lstStyle/>
          <a:p>
            <a:r>
              <a:rPr lang="en-US" sz="2000" dirty="0">
                <a:latin typeface="Lora Medium" pitchFamily="2" charset="77"/>
              </a:rPr>
              <a:t>Software infrastructure</a:t>
            </a:r>
          </a:p>
          <a:p>
            <a:r>
              <a:rPr lang="en-US" sz="2000" dirty="0">
                <a:latin typeface="Lora Medium" pitchFamily="2" charset="77"/>
              </a:rPr>
              <a:t>Provides services to programs during execution</a:t>
            </a:r>
          </a:p>
          <a:p>
            <a:r>
              <a:rPr lang="en-US" sz="2000" dirty="0">
                <a:latin typeface="Lora Medium" pitchFamily="2" charset="77"/>
              </a:rPr>
              <a:t>Runtime environment as a theater analogy</a:t>
            </a:r>
          </a:p>
          <a:p>
            <a:r>
              <a:rPr lang="en-US" sz="2000" dirty="0">
                <a:latin typeface="Lora Medium" pitchFamily="2" charset="77"/>
              </a:rPr>
              <a:t>What Node.js is used for</a:t>
            </a:r>
          </a:p>
          <a:p>
            <a:endParaRPr lang="en-US" sz="2000" dirty="0"/>
          </a:p>
        </p:txBody>
      </p:sp>
      <p:pic>
        <p:nvPicPr>
          <p:cNvPr id="6" name="Picture 5" descr="A stage with red curtains and gold letters&#10;&#10;Description automatically generated">
            <a:extLst>
              <a:ext uri="{FF2B5EF4-FFF2-40B4-BE49-F238E27FC236}">
                <a16:creationId xmlns:a16="http://schemas.microsoft.com/office/drawing/2014/main" id="{62E65B1E-2126-144D-D8ED-A24278321183}"/>
              </a:ext>
            </a:extLst>
          </p:cNvPr>
          <p:cNvPicPr>
            <a:picLocks noChangeAspect="1"/>
          </p:cNvPicPr>
          <p:nvPr/>
        </p:nvPicPr>
        <p:blipFill>
          <a:blip r:embed="rId3"/>
          <a:srcRect l="12736" r="941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718678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4D8EA7E-1CC4-10C6-0C58-E662236F424D}"/>
              </a:ext>
            </a:extLst>
          </p:cNvPr>
          <p:cNvSpPr>
            <a:spLocks noGrp="1"/>
          </p:cNvSpPr>
          <p:nvPr>
            <p:ph type="title"/>
          </p:nvPr>
        </p:nvSpPr>
        <p:spPr>
          <a:xfrm>
            <a:off x="838200" y="4120986"/>
            <a:ext cx="4199965" cy="2398713"/>
          </a:xfrm>
        </p:spPr>
        <p:txBody>
          <a:bodyPr>
            <a:normAutofit/>
          </a:bodyPr>
          <a:lstStyle/>
          <a:p>
            <a:r>
              <a:rPr lang="en-US" sz="4100" dirty="0">
                <a:latin typeface="Lora Medium" pitchFamily="2" charset="77"/>
              </a:rPr>
              <a:t>A Brief History of Node.js</a:t>
            </a:r>
            <a:br>
              <a:rPr lang="en-US" sz="4100" dirty="0">
                <a:latin typeface="Lora Medium" pitchFamily="2" charset="77"/>
              </a:rPr>
            </a:br>
            <a:endParaRPr lang="en-US" sz="4100" dirty="0">
              <a:latin typeface="Lora Medium" pitchFamily="2" charset="77"/>
            </a:endParaRPr>
          </a:p>
        </p:txBody>
      </p:sp>
      <p:pic>
        <p:nvPicPr>
          <p:cNvPr id="4" name="Picture 3">
            <a:extLst>
              <a:ext uri="{FF2B5EF4-FFF2-40B4-BE49-F238E27FC236}">
                <a16:creationId xmlns:a16="http://schemas.microsoft.com/office/drawing/2014/main" id="{F35AA7D9-830E-DEAD-E378-FBCCF8ED443F}"/>
              </a:ext>
            </a:extLst>
          </p:cNvPr>
          <p:cNvPicPr>
            <a:picLocks noChangeAspect="1"/>
          </p:cNvPicPr>
          <p:nvPr/>
        </p:nvPicPr>
        <p:blipFill>
          <a:blip r:embed="rId3"/>
          <a:stretch>
            <a:fillRect/>
          </a:stretch>
        </p:blipFill>
        <p:spPr>
          <a:xfrm>
            <a:off x="1158370" y="784011"/>
            <a:ext cx="9875259" cy="1728630"/>
          </a:xfrm>
          <a:prstGeom prst="rect">
            <a:avLst/>
          </a:prstGeom>
        </p:spPr>
      </p:pic>
      <p:sp>
        <p:nvSpPr>
          <p:cNvPr id="5" name="TextBox 4">
            <a:extLst>
              <a:ext uri="{FF2B5EF4-FFF2-40B4-BE49-F238E27FC236}">
                <a16:creationId xmlns:a16="http://schemas.microsoft.com/office/drawing/2014/main" id="{FF38842F-2BC2-6FE9-773A-BC86E8EE1E34}"/>
              </a:ext>
            </a:extLst>
          </p:cNvPr>
          <p:cNvSpPr txBox="1"/>
          <p:nvPr/>
        </p:nvSpPr>
        <p:spPr>
          <a:xfrm>
            <a:off x="2332383" y="4638261"/>
            <a:ext cx="184731" cy="369332"/>
          </a:xfrm>
          <a:prstGeom prst="rect">
            <a:avLst/>
          </a:prstGeom>
          <a:noFill/>
        </p:spPr>
        <p:txBody>
          <a:bodyPr wrap="none" rtlCol="0">
            <a:spAutoFit/>
          </a:bodyPr>
          <a:lstStyle/>
          <a:p>
            <a:endParaRPr lang="en-US" dirty="0"/>
          </a:p>
        </p:txBody>
      </p:sp>
      <p:sp>
        <p:nvSpPr>
          <p:cNvPr id="6" name="Oval 5">
            <a:extLst>
              <a:ext uri="{FF2B5EF4-FFF2-40B4-BE49-F238E27FC236}">
                <a16:creationId xmlns:a16="http://schemas.microsoft.com/office/drawing/2014/main" id="{DF5FD158-5F78-3EE8-304D-D0F36F57F771}"/>
              </a:ext>
            </a:extLst>
          </p:cNvPr>
          <p:cNvSpPr/>
          <p:nvPr/>
        </p:nvSpPr>
        <p:spPr>
          <a:xfrm flipH="1">
            <a:off x="7954640" y="1922091"/>
            <a:ext cx="181837" cy="181837"/>
          </a:xfrm>
          <a:prstGeom prst="ellipse">
            <a:avLst/>
          </a:prstGeom>
          <a:solidFill>
            <a:srgbClr val="00B0F0"/>
          </a:solid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76DF2F73-2522-0531-3996-2BA8F28A650F}"/>
              </a:ext>
            </a:extLst>
          </p:cNvPr>
          <p:cNvCxnSpPr>
            <a:cxnSpLocks/>
            <a:stCxn id="6" idx="3"/>
          </p:cNvCxnSpPr>
          <p:nvPr/>
        </p:nvCxnSpPr>
        <p:spPr>
          <a:xfrm>
            <a:off x="8109848" y="2077299"/>
            <a:ext cx="821012" cy="729573"/>
          </a:xfrm>
          <a:prstGeom prst="line">
            <a:avLst/>
          </a:prstGeom>
          <a:ln w="2222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778FDE99-9310-EC2A-00B8-2736C1092ABA}"/>
              </a:ext>
            </a:extLst>
          </p:cNvPr>
          <p:cNvSpPr txBox="1"/>
          <p:nvPr/>
        </p:nvSpPr>
        <p:spPr>
          <a:xfrm>
            <a:off x="8731306" y="2806872"/>
            <a:ext cx="1416106" cy="408623"/>
          </a:xfrm>
          <a:prstGeom prst="roundRect">
            <a:avLst/>
          </a:prstGeom>
          <a:solidFill>
            <a:schemeClr val="accent2">
              <a:lumMod val="60000"/>
              <a:lumOff val="40000"/>
            </a:schemeClr>
          </a:solidFill>
          <a:ln w="22225"/>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err="1"/>
              <a:t>npm</a:t>
            </a:r>
            <a:r>
              <a:rPr lang="en-US" b="1" dirty="0"/>
              <a:t> (2010)</a:t>
            </a:r>
          </a:p>
        </p:txBody>
      </p:sp>
      <p:cxnSp>
        <p:nvCxnSpPr>
          <p:cNvPr id="14" name="Straight Connector 13">
            <a:extLst>
              <a:ext uri="{FF2B5EF4-FFF2-40B4-BE49-F238E27FC236}">
                <a16:creationId xmlns:a16="http://schemas.microsoft.com/office/drawing/2014/main" id="{49825141-07DC-FFAB-AAF4-0399A7664479}"/>
              </a:ext>
            </a:extLst>
          </p:cNvPr>
          <p:cNvCxnSpPr>
            <a:cxnSpLocks/>
          </p:cNvCxnSpPr>
          <p:nvPr/>
        </p:nvCxnSpPr>
        <p:spPr>
          <a:xfrm flipH="1">
            <a:off x="9757863" y="1319325"/>
            <a:ext cx="725540" cy="656546"/>
          </a:xfrm>
          <a:prstGeom prst="line">
            <a:avLst/>
          </a:prstGeom>
          <a:ln w="22225"/>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A905043-FBC3-24AA-73AD-251C40A5AE0F}"/>
              </a:ext>
            </a:extLst>
          </p:cNvPr>
          <p:cNvSpPr txBox="1"/>
          <p:nvPr/>
        </p:nvSpPr>
        <p:spPr>
          <a:xfrm>
            <a:off x="9077595" y="910702"/>
            <a:ext cx="2755817" cy="408623"/>
          </a:xfrm>
          <a:prstGeom prst="roundRect">
            <a:avLst/>
          </a:prstGeom>
          <a:solidFill>
            <a:schemeClr val="accent3">
              <a:lumMod val="60000"/>
              <a:lumOff val="40000"/>
            </a:schemeClr>
          </a:solidFill>
          <a:ln w="22225">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Increased usage of Node.js</a:t>
            </a:r>
          </a:p>
        </p:txBody>
      </p:sp>
      <p:sp>
        <p:nvSpPr>
          <p:cNvPr id="3" name="TextBox 2">
            <a:extLst>
              <a:ext uri="{FF2B5EF4-FFF2-40B4-BE49-F238E27FC236}">
                <a16:creationId xmlns:a16="http://schemas.microsoft.com/office/drawing/2014/main" id="{B7590EE6-F729-E6D5-AA03-FDD10B5118F0}"/>
              </a:ext>
            </a:extLst>
          </p:cNvPr>
          <p:cNvSpPr txBox="1"/>
          <p:nvPr/>
        </p:nvSpPr>
        <p:spPr>
          <a:xfrm>
            <a:off x="6909915" y="917151"/>
            <a:ext cx="1555659" cy="408623"/>
          </a:xfrm>
          <a:prstGeom prst="roundRect">
            <a:avLst/>
          </a:prstGeom>
          <a:solidFill>
            <a:srgbClr val="92D050"/>
          </a:solidFill>
          <a:ln w="22225">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Node.js</a:t>
            </a:r>
          </a:p>
        </p:txBody>
      </p:sp>
      <p:sp>
        <p:nvSpPr>
          <p:cNvPr id="7" name="TextBox 6">
            <a:extLst>
              <a:ext uri="{FF2B5EF4-FFF2-40B4-BE49-F238E27FC236}">
                <a16:creationId xmlns:a16="http://schemas.microsoft.com/office/drawing/2014/main" id="{B7472C2A-6FD7-3031-EF66-90A9C650AC88}"/>
              </a:ext>
            </a:extLst>
          </p:cNvPr>
          <p:cNvSpPr txBox="1"/>
          <p:nvPr/>
        </p:nvSpPr>
        <p:spPr>
          <a:xfrm>
            <a:off x="3745026" y="917151"/>
            <a:ext cx="1828356" cy="408623"/>
          </a:xfrm>
          <a:prstGeom prst="roundRect">
            <a:avLst/>
          </a:prstGeom>
          <a:solidFill>
            <a:srgbClr val="FFFF00"/>
          </a:solidFill>
          <a:ln w="2222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err="1"/>
              <a:t>Javascript</a:t>
            </a:r>
            <a:r>
              <a:rPr lang="en-US" b="1" dirty="0"/>
              <a:t>, PHP</a:t>
            </a:r>
          </a:p>
        </p:txBody>
      </p:sp>
      <p:sp>
        <p:nvSpPr>
          <p:cNvPr id="8" name="Oval 7">
            <a:extLst>
              <a:ext uri="{FF2B5EF4-FFF2-40B4-BE49-F238E27FC236}">
                <a16:creationId xmlns:a16="http://schemas.microsoft.com/office/drawing/2014/main" id="{256E3520-BA74-2DF4-F3F9-6DEB02EE5841}"/>
              </a:ext>
            </a:extLst>
          </p:cNvPr>
          <p:cNvSpPr/>
          <p:nvPr/>
        </p:nvSpPr>
        <p:spPr>
          <a:xfrm flipH="1">
            <a:off x="7596825" y="1922091"/>
            <a:ext cx="181837" cy="181837"/>
          </a:xfrm>
          <a:prstGeom prst="ellipse">
            <a:avLst/>
          </a:prstGeom>
          <a:solidFill>
            <a:srgbClr val="00B0F0"/>
          </a:solid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A62FCA3-FD6A-3BA3-958F-B04518EF9CF2}"/>
              </a:ext>
            </a:extLst>
          </p:cNvPr>
          <p:cNvSpPr/>
          <p:nvPr/>
        </p:nvSpPr>
        <p:spPr>
          <a:xfrm flipH="1">
            <a:off x="9607087" y="1922091"/>
            <a:ext cx="181837" cy="181837"/>
          </a:xfrm>
          <a:prstGeom prst="ellipse">
            <a:avLst/>
          </a:prstGeom>
          <a:solidFill>
            <a:srgbClr val="00B0F0"/>
          </a:solid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D9649940-4CA4-5C81-EDB0-38FA6896029A}"/>
              </a:ext>
            </a:extLst>
          </p:cNvPr>
          <p:cNvSpPr/>
          <p:nvPr/>
        </p:nvSpPr>
        <p:spPr>
          <a:xfrm flipH="1">
            <a:off x="4570237" y="1920907"/>
            <a:ext cx="181837" cy="181837"/>
          </a:xfrm>
          <a:prstGeom prst="ellipse">
            <a:avLst/>
          </a:prstGeom>
          <a:solidFill>
            <a:srgbClr val="00B0F0"/>
          </a:solid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3BE067B-AE58-88CE-C9C3-AFAACA6DECFD}"/>
              </a:ext>
            </a:extLst>
          </p:cNvPr>
          <p:cNvSpPr/>
          <p:nvPr/>
        </p:nvSpPr>
        <p:spPr>
          <a:xfrm flipH="1">
            <a:off x="2511420" y="1920907"/>
            <a:ext cx="181837" cy="181837"/>
          </a:xfrm>
          <a:prstGeom prst="ellipse">
            <a:avLst/>
          </a:prstGeom>
          <a:solidFill>
            <a:srgbClr val="00B0F0"/>
          </a:solid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BF6B4D7-D23E-F6F1-D93F-9618CAA81437}"/>
              </a:ext>
            </a:extLst>
          </p:cNvPr>
          <p:cNvSpPr txBox="1"/>
          <p:nvPr/>
        </p:nvSpPr>
        <p:spPr>
          <a:xfrm>
            <a:off x="1606392" y="917150"/>
            <a:ext cx="1972013" cy="408623"/>
          </a:xfrm>
          <a:prstGeom prst="roundRect">
            <a:avLst/>
          </a:prstGeom>
          <a:solidFill>
            <a:srgbClr val="00F0E0"/>
          </a:solidFill>
          <a:ln w="22225">
            <a:solidFill>
              <a:schemeClr val="accent5">
                <a:lumMod val="75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World Wide Web</a:t>
            </a:r>
          </a:p>
        </p:txBody>
      </p:sp>
    </p:spTree>
    <p:extLst>
      <p:ext uri="{BB962C8B-B14F-4D97-AF65-F5344CB8AC3E}">
        <p14:creationId xmlns:p14="http://schemas.microsoft.com/office/powerpoint/2010/main" val="4153331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7F4D91-E716-4DD3-9AD2-59C665A6B3FE}"/>
              </a:ext>
            </a:extLst>
          </p:cNvPr>
          <p:cNvSpPr>
            <a:spLocks noGrp="1"/>
          </p:cNvSpPr>
          <p:nvPr>
            <p:ph type="title"/>
          </p:nvPr>
        </p:nvSpPr>
        <p:spPr>
          <a:xfrm>
            <a:off x="761800" y="762001"/>
            <a:ext cx="5334197" cy="1708242"/>
          </a:xfrm>
        </p:spPr>
        <p:txBody>
          <a:bodyPr anchor="ctr">
            <a:normAutofit/>
          </a:bodyPr>
          <a:lstStyle/>
          <a:p>
            <a:r>
              <a:rPr lang="en-US" sz="4000">
                <a:latin typeface="Lora Medium" pitchFamily="2" charset="77"/>
              </a:rPr>
              <a:t>Node.js: Architecture</a:t>
            </a:r>
          </a:p>
        </p:txBody>
      </p:sp>
      <p:sp>
        <p:nvSpPr>
          <p:cNvPr id="10" name="Content Placeholder 2">
            <a:extLst>
              <a:ext uri="{FF2B5EF4-FFF2-40B4-BE49-F238E27FC236}">
                <a16:creationId xmlns:a16="http://schemas.microsoft.com/office/drawing/2014/main" id="{1CAACB66-3B8A-9358-A65F-C5A3F5028366}"/>
              </a:ext>
            </a:extLst>
          </p:cNvPr>
          <p:cNvSpPr>
            <a:spLocks noGrp="1"/>
          </p:cNvSpPr>
          <p:nvPr>
            <p:ph idx="1"/>
          </p:nvPr>
        </p:nvSpPr>
        <p:spPr>
          <a:xfrm>
            <a:off x="761800" y="2470244"/>
            <a:ext cx="5334197" cy="3769835"/>
          </a:xfrm>
        </p:spPr>
        <p:txBody>
          <a:bodyPr anchor="ctr">
            <a:normAutofit/>
          </a:bodyPr>
          <a:lstStyle/>
          <a:p>
            <a:r>
              <a:rPr lang="en-US" sz="2000" dirty="0">
                <a:latin typeface="Lora Medium" pitchFamily="2" charset="77"/>
              </a:rPr>
              <a:t>Non-blocking asynchronous</a:t>
            </a:r>
          </a:p>
          <a:p>
            <a:r>
              <a:rPr lang="en-US" sz="2000" dirty="0">
                <a:latin typeface="Lora Medium" pitchFamily="2" charset="77"/>
              </a:rPr>
              <a:t>Single thread to handle all requests</a:t>
            </a:r>
          </a:p>
          <a:p>
            <a:r>
              <a:rPr lang="en-US" sz="2000" dirty="0">
                <a:latin typeface="Lora Medium" pitchFamily="2" charset="77"/>
              </a:rPr>
              <a:t>Architecture as a coffee shop analogy</a:t>
            </a:r>
          </a:p>
          <a:p>
            <a:endParaRPr lang="en-US" sz="2000" dirty="0">
              <a:latin typeface="Lora Medium" pitchFamily="2" charset="77"/>
            </a:endParaRPr>
          </a:p>
          <a:p>
            <a:endParaRPr lang="en-US" sz="2000" dirty="0">
              <a:latin typeface="Lora Medium" pitchFamily="2" charset="77"/>
            </a:endParaRPr>
          </a:p>
          <a:p>
            <a:endParaRPr lang="en-US" sz="2000" dirty="0"/>
          </a:p>
        </p:txBody>
      </p:sp>
      <p:pic>
        <p:nvPicPr>
          <p:cNvPr id="12" name="Picture 11">
            <a:extLst>
              <a:ext uri="{FF2B5EF4-FFF2-40B4-BE49-F238E27FC236}">
                <a16:creationId xmlns:a16="http://schemas.microsoft.com/office/drawing/2014/main" id="{28B448BD-6A08-9729-CB2E-C7B0CBE77E13}"/>
              </a:ext>
            </a:extLst>
          </p:cNvPr>
          <p:cNvPicPr>
            <a:picLocks noChangeAspect="1"/>
          </p:cNvPicPr>
          <p:nvPr/>
        </p:nvPicPr>
        <p:blipFill>
          <a:blip r:embed="rId3"/>
          <a:srcRect l="14302" r="3386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3" name="Content Placeholder 2">
            <a:extLst>
              <a:ext uri="{FF2B5EF4-FFF2-40B4-BE49-F238E27FC236}">
                <a16:creationId xmlns:a16="http://schemas.microsoft.com/office/drawing/2014/main" id="{E2A4CF06-E905-0700-1814-7B569DE2114F}"/>
              </a:ext>
            </a:extLst>
          </p:cNvPr>
          <p:cNvSpPr>
            <a:spLocks/>
          </p:cNvSpPr>
          <p:nvPr/>
        </p:nvSpPr>
        <p:spPr>
          <a:xfrm>
            <a:off x="1507452" y="2583747"/>
            <a:ext cx="7533422" cy="3664651"/>
          </a:xfrm>
          <a:prstGeom prst="rect">
            <a:avLst/>
          </a:prstGeom>
        </p:spPr>
        <p:txBody>
          <a:bodyPr>
            <a:normAutofit/>
          </a:bodyPr>
          <a:lstStyle/>
          <a:p>
            <a:pPr marL="324612" lvl="1" defTabSz="649224">
              <a:spcAft>
                <a:spcPts val="600"/>
              </a:spcAft>
            </a:pPr>
            <a:endParaRPr lang="en-US" sz="1420" kern="1200">
              <a:solidFill>
                <a:schemeClr val="tx1"/>
              </a:solidFill>
              <a:latin typeface="Lora Medium" pitchFamily="2" charset="77"/>
              <a:ea typeface="+mn-ea"/>
              <a:cs typeface="+mn-cs"/>
            </a:endParaRPr>
          </a:p>
          <a:p>
            <a:pPr>
              <a:spcAft>
                <a:spcPts val="600"/>
              </a:spcAft>
            </a:pPr>
            <a:endParaRPr lang="en-US"/>
          </a:p>
        </p:txBody>
      </p:sp>
    </p:spTree>
    <p:extLst>
      <p:ext uri="{BB962C8B-B14F-4D97-AF65-F5344CB8AC3E}">
        <p14:creationId xmlns:p14="http://schemas.microsoft.com/office/powerpoint/2010/main" val="3737115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E6671AF-110C-4E4D-BEB4-1323A3136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0DDC84-222E-8CBF-D990-649DC7B09E96}"/>
              </a:ext>
            </a:extLst>
          </p:cNvPr>
          <p:cNvSpPr>
            <a:spLocks noGrp="1"/>
          </p:cNvSpPr>
          <p:nvPr>
            <p:ph type="title"/>
          </p:nvPr>
        </p:nvSpPr>
        <p:spPr>
          <a:xfrm>
            <a:off x="745176" y="602223"/>
            <a:ext cx="4889190" cy="2121408"/>
          </a:xfrm>
        </p:spPr>
        <p:txBody>
          <a:bodyPr vert="horz" lIns="91440" tIns="45720" rIns="91440" bIns="45720" rtlCol="0" anchor="ctr">
            <a:normAutofit/>
          </a:bodyPr>
          <a:lstStyle/>
          <a:p>
            <a:r>
              <a:rPr lang="en-US" sz="4000" dirty="0">
                <a:latin typeface="Lora Medium" pitchFamily="2" charset="77"/>
              </a:rPr>
              <a:t>Simple Node.js Program</a:t>
            </a:r>
          </a:p>
        </p:txBody>
      </p:sp>
      <p:sp>
        <p:nvSpPr>
          <p:cNvPr id="4" name="Content Placeholder 2">
            <a:extLst>
              <a:ext uri="{FF2B5EF4-FFF2-40B4-BE49-F238E27FC236}">
                <a16:creationId xmlns:a16="http://schemas.microsoft.com/office/drawing/2014/main" id="{A768116F-730E-8344-EE00-56306F563A9E}"/>
              </a:ext>
            </a:extLst>
          </p:cNvPr>
          <p:cNvSpPr txBox="1">
            <a:spLocks/>
          </p:cNvSpPr>
          <p:nvPr/>
        </p:nvSpPr>
        <p:spPr>
          <a:xfrm>
            <a:off x="5852160" y="602223"/>
            <a:ext cx="5847027" cy="272363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Lora Medium" pitchFamily="2" charset="77"/>
              </a:rPr>
              <a:t>You can download Node.js from a browser</a:t>
            </a:r>
          </a:p>
          <a:p>
            <a:pPr lvl="1"/>
            <a:r>
              <a:rPr lang="en-US" sz="2000" dirty="0">
                <a:latin typeface="Lora Medium" pitchFamily="2" charset="77"/>
              </a:rPr>
              <a:t>Search “Download Node.js”</a:t>
            </a:r>
          </a:p>
          <a:p>
            <a:pPr lvl="1"/>
            <a:r>
              <a:rPr lang="en-US" sz="2000" dirty="0">
                <a:latin typeface="Lora Medium" pitchFamily="2" charset="77"/>
              </a:rPr>
              <a:t>Select operating system for download</a:t>
            </a:r>
            <a:br>
              <a:rPr lang="en-US" sz="2000" dirty="0">
                <a:latin typeface="Lora Medium" pitchFamily="2" charset="77"/>
              </a:rPr>
            </a:br>
            <a:endParaRPr lang="en-US" sz="2000" dirty="0">
              <a:latin typeface="Lora Medium" pitchFamily="2" charset="77"/>
            </a:endParaRPr>
          </a:p>
          <a:p>
            <a:r>
              <a:rPr lang="en-US" sz="2000" dirty="0" err="1">
                <a:latin typeface="Lora Medium" pitchFamily="2" charset="77"/>
              </a:rPr>
              <a:t>sayHowDoYaDo</a:t>
            </a:r>
            <a:r>
              <a:rPr lang="en-US" sz="2000" dirty="0">
                <a:latin typeface="Lora Medium" pitchFamily="2" charset="77"/>
              </a:rPr>
              <a:t>() function code example (terminal)</a:t>
            </a:r>
          </a:p>
          <a:p>
            <a:endParaRPr lang="en-US" sz="2000" dirty="0">
              <a:latin typeface="Lora Medium" pitchFamily="2" charset="77"/>
            </a:endParaRPr>
          </a:p>
          <a:p>
            <a:endParaRPr lang="en-US" sz="2000" dirty="0">
              <a:latin typeface="Lora Medium" pitchFamily="2" charset="77"/>
            </a:endParaRPr>
          </a:p>
        </p:txBody>
      </p:sp>
      <p:pic>
        <p:nvPicPr>
          <p:cNvPr id="7" name="Picture 6" descr="A screenshot of a computer&#10;&#10;Description automatically generated">
            <a:extLst>
              <a:ext uri="{FF2B5EF4-FFF2-40B4-BE49-F238E27FC236}">
                <a16:creationId xmlns:a16="http://schemas.microsoft.com/office/drawing/2014/main" id="{B082B2E3-641C-7B7C-AFF3-BC4797CE3DC3}"/>
              </a:ext>
            </a:extLst>
          </p:cNvPr>
          <p:cNvPicPr>
            <a:picLocks noChangeAspect="1"/>
          </p:cNvPicPr>
          <p:nvPr/>
        </p:nvPicPr>
        <p:blipFill>
          <a:blip r:embed="rId3"/>
          <a:stretch>
            <a:fillRect/>
          </a:stretch>
        </p:blipFill>
        <p:spPr>
          <a:xfrm>
            <a:off x="0" y="3325853"/>
            <a:ext cx="12192000" cy="3532147"/>
          </a:xfrm>
          <a:prstGeom prst="rect">
            <a:avLst/>
          </a:prstGeom>
        </p:spPr>
      </p:pic>
    </p:spTree>
    <p:extLst>
      <p:ext uri="{BB962C8B-B14F-4D97-AF65-F5344CB8AC3E}">
        <p14:creationId xmlns:p14="http://schemas.microsoft.com/office/powerpoint/2010/main" val="1479201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0DDC84-222E-8CBF-D990-649DC7B09E96}"/>
              </a:ext>
            </a:extLst>
          </p:cNvPr>
          <p:cNvSpPr>
            <a:spLocks noGrp="1"/>
          </p:cNvSpPr>
          <p:nvPr>
            <p:ph type="title"/>
          </p:nvPr>
        </p:nvSpPr>
        <p:spPr>
          <a:xfrm>
            <a:off x="1155556" y="649674"/>
            <a:ext cx="4474921" cy="1687143"/>
          </a:xfrm>
        </p:spPr>
        <p:txBody>
          <a:bodyPr vert="horz" lIns="91440" tIns="45720" rIns="91440" bIns="45720" rtlCol="0" anchor="t">
            <a:normAutofit/>
          </a:bodyPr>
          <a:lstStyle/>
          <a:p>
            <a:r>
              <a:rPr lang="en-US" dirty="0">
                <a:solidFill>
                  <a:schemeClr val="bg1"/>
                </a:solidFill>
                <a:latin typeface="Lora Medium" pitchFamily="2" charset="77"/>
              </a:rPr>
              <a:t>Node.js Modules Overview</a:t>
            </a:r>
          </a:p>
        </p:txBody>
      </p:sp>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64275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A768116F-730E-8344-EE00-56306F563A9E}"/>
              </a:ext>
            </a:extLst>
          </p:cNvPr>
          <p:cNvSpPr txBox="1">
            <a:spLocks/>
          </p:cNvSpPr>
          <p:nvPr/>
        </p:nvSpPr>
        <p:spPr>
          <a:xfrm>
            <a:off x="6286500" y="849338"/>
            <a:ext cx="5249467" cy="15995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Lora Medium" pitchFamily="2" charset="77"/>
              </a:rPr>
              <a:t>Good design to split our JavaScript files up - </a:t>
            </a:r>
            <a:r>
              <a:rPr lang="en-US" sz="1600" b="1" dirty="0">
                <a:latin typeface="Lora Medium" pitchFamily="2" charset="77"/>
              </a:rPr>
              <a:t>modules</a:t>
            </a:r>
          </a:p>
          <a:p>
            <a:r>
              <a:rPr lang="en-US" sz="1600" dirty="0">
                <a:latin typeface="Lora Medium" pitchFamily="2" charset="77"/>
              </a:rPr>
              <a:t>Result of </a:t>
            </a:r>
            <a:r>
              <a:rPr lang="en-US" sz="1600" dirty="0" err="1">
                <a:latin typeface="Lora Medium" pitchFamily="2" charset="77"/>
              </a:rPr>
              <a:t>console.log</a:t>
            </a:r>
            <a:r>
              <a:rPr lang="en-US" sz="1600" dirty="0">
                <a:latin typeface="Lora Medium" pitchFamily="2" charset="77"/>
              </a:rPr>
              <a:t>(module) in </a:t>
            </a:r>
            <a:r>
              <a:rPr lang="en-US" sz="1600" dirty="0" err="1">
                <a:latin typeface="Lora Medium" pitchFamily="2" charset="77"/>
              </a:rPr>
              <a:t>mylogging.js</a:t>
            </a:r>
            <a:r>
              <a:rPr lang="en-US" sz="1600" dirty="0">
                <a:latin typeface="Lora Medium" pitchFamily="2" charset="77"/>
              </a:rPr>
              <a:t> example file.</a:t>
            </a:r>
          </a:p>
          <a:p>
            <a:r>
              <a:rPr lang="en-US" sz="1600" dirty="0">
                <a:latin typeface="Lora Medium" pitchFamily="2" charset="77"/>
              </a:rPr>
              <a:t>Some Node.js Built-In Modules: </a:t>
            </a:r>
            <a:r>
              <a:rPr lang="en-US" sz="1600" dirty="0" err="1">
                <a:latin typeface="Lora Medium" pitchFamily="2" charset="77"/>
              </a:rPr>
              <a:t>os</a:t>
            </a:r>
            <a:r>
              <a:rPr lang="en-US" sz="1600" dirty="0">
                <a:latin typeface="Lora Medium" pitchFamily="2" charset="77"/>
              </a:rPr>
              <a:t>, fs, events, http</a:t>
            </a:r>
          </a:p>
          <a:p>
            <a:endParaRPr lang="en-US" sz="1600" dirty="0">
              <a:latin typeface="Lora Medium" pitchFamily="2" charset="77"/>
            </a:endParaRPr>
          </a:p>
          <a:p>
            <a:endParaRPr lang="en-US" sz="1600" dirty="0">
              <a:latin typeface="Lora Medium" pitchFamily="2" charset="77"/>
            </a:endParaRPr>
          </a:p>
        </p:txBody>
      </p:sp>
      <p:pic>
        <p:nvPicPr>
          <p:cNvPr id="5" name="Picture 4" descr="A computer screen with green text&#10;&#10;Description automatically generated">
            <a:extLst>
              <a:ext uri="{FF2B5EF4-FFF2-40B4-BE49-F238E27FC236}">
                <a16:creationId xmlns:a16="http://schemas.microsoft.com/office/drawing/2014/main" id="{5CB0ECAA-347A-C2EE-59AC-84B65F6E0429}"/>
              </a:ext>
            </a:extLst>
          </p:cNvPr>
          <p:cNvPicPr>
            <a:picLocks noChangeAspect="1"/>
          </p:cNvPicPr>
          <p:nvPr/>
        </p:nvPicPr>
        <p:blipFill>
          <a:blip r:embed="rId3"/>
          <a:srcRect r="16418"/>
          <a:stretch/>
        </p:blipFill>
        <p:spPr>
          <a:xfrm>
            <a:off x="1155556" y="2631774"/>
            <a:ext cx="9889765" cy="3579308"/>
          </a:xfrm>
          <a:prstGeom prst="rect">
            <a:avLst/>
          </a:prstGeom>
        </p:spPr>
      </p:pic>
    </p:spTree>
    <p:extLst>
      <p:ext uri="{BB962C8B-B14F-4D97-AF65-F5344CB8AC3E}">
        <p14:creationId xmlns:p14="http://schemas.microsoft.com/office/powerpoint/2010/main" val="4076329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22871</TotalTime>
  <Words>5646</Words>
  <Application>Microsoft Macintosh PowerPoint</Application>
  <PresentationFormat>Widescreen</PresentationFormat>
  <Paragraphs>393</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Arial</vt:lpstr>
      <vt:lpstr>Calibri</vt:lpstr>
      <vt:lpstr>Calibri Light</vt:lpstr>
      <vt:lpstr>Lora</vt:lpstr>
      <vt:lpstr>Lora Medium</vt:lpstr>
      <vt:lpstr>Office Theme</vt:lpstr>
      <vt:lpstr>Intro to Node.js</vt:lpstr>
      <vt:lpstr>About Me</vt:lpstr>
      <vt:lpstr>Outline of Presentation for Node.js Intro</vt:lpstr>
      <vt:lpstr>What is Node.js?</vt:lpstr>
      <vt:lpstr>Node.js: Runtime Environment for JavaScript</vt:lpstr>
      <vt:lpstr>A Brief History of Node.js </vt:lpstr>
      <vt:lpstr>Node.js: Architecture</vt:lpstr>
      <vt:lpstr>Simple Node.js Program</vt:lpstr>
      <vt:lpstr>Node.js Modules Overview</vt:lpstr>
      <vt:lpstr>Node.js: Built-In Modules</vt:lpstr>
      <vt:lpstr>Node.js: Events Module</vt:lpstr>
      <vt:lpstr>Node.js: Http Module </vt:lpstr>
      <vt:lpstr>Node.js: npm</vt:lpstr>
      <vt:lpstr>PowerPoint Presentation</vt:lpstr>
      <vt:lpstr>PowerPoint Presentation</vt:lpstr>
      <vt:lpstr>Companies that Use or have Used Node.js</vt:lpstr>
      <vt:lpstr>Questions?</vt:lpstr>
      <vt:lpstr>Useful Node.js Resources: Websites and Learning Platforms</vt:lpstr>
      <vt:lpstr>Useful Node.js Resources: Books, Blogs, Videos</vt:lpstr>
      <vt:lpstr>Presentation Sources</vt:lpstr>
      <vt:lpstr>My Info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 to Node.js</dc:title>
  <dc:creator>Andrew Krause</dc:creator>
  <cp:lastModifiedBy>Andrew Krause</cp:lastModifiedBy>
  <cp:revision>596</cp:revision>
  <cp:lastPrinted>2024-07-22T04:54:51Z</cp:lastPrinted>
  <dcterms:created xsi:type="dcterms:W3CDTF">2024-02-19T06:38:13Z</dcterms:created>
  <dcterms:modified xsi:type="dcterms:W3CDTF">2024-07-26T04:13:35Z</dcterms:modified>
</cp:coreProperties>
</file>